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mpeg"/>
  <Default Extension="JPG" ContentType="image/jpeg"/>
  <Default Extension="rels" ContentType="application/vnd.openxmlformats-package.relationships+xml"/>
  <Default Extension="m4a" ContentType="audio/mp4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31"/>
  </p:notesMasterIdLst>
  <p:handoutMasterIdLst>
    <p:handoutMasterId r:id="rId32"/>
  </p:handoutMasterIdLst>
  <p:sldIdLst>
    <p:sldId id="256" r:id="rId2"/>
    <p:sldId id="403" r:id="rId3"/>
    <p:sldId id="404" r:id="rId4"/>
    <p:sldId id="401" r:id="rId5"/>
    <p:sldId id="402" r:id="rId6"/>
    <p:sldId id="406" r:id="rId7"/>
    <p:sldId id="405" r:id="rId8"/>
    <p:sldId id="321" r:id="rId9"/>
    <p:sldId id="393" r:id="rId10"/>
    <p:sldId id="394" r:id="rId11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9" r:id="rId19"/>
    <p:sldId id="420" r:id="rId20"/>
    <p:sldId id="421" r:id="rId21"/>
    <p:sldId id="422" r:id="rId22"/>
    <p:sldId id="418" r:id="rId23"/>
    <p:sldId id="423" r:id="rId24"/>
    <p:sldId id="426" r:id="rId25"/>
    <p:sldId id="424" r:id="rId26"/>
    <p:sldId id="427" r:id="rId27"/>
    <p:sldId id="425" r:id="rId28"/>
    <p:sldId id="428" r:id="rId29"/>
    <p:sldId id="391" r:id="rId30"/>
  </p:sldIdLst>
  <p:sldSz cx="9144000" cy="6858000" type="screen4x3"/>
  <p:notesSz cx="6946900" cy="10007600"/>
  <p:defaultTextStyle>
    <a:defPPr>
      <a:defRPr lang="en-GB"/>
    </a:defPPr>
    <a:lvl1pPr algn="r" rtl="0" fontAlgn="base">
      <a:lnSpc>
        <a:spcPct val="80000"/>
      </a:lnSpc>
      <a:spcBef>
        <a:spcPct val="0"/>
      </a:spcBef>
      <a:spcAft>
        <a:spcPct val="0"/>
      </a:spcAft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1pPr>
    <a:lvl2pPr marL="457200" algn="r" rtl="0" fontAlgn="base">
      <a:lnSpc>
        <a:spcPct val="80000"/>
      </a:lnSpc>
      <a:spcBef>
        <a:spcPct val="0"/>
      </a:spcBef>
      <a:spcAft>
        <a:spcPct val="0"/>
      </a:spcAft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2pPr>
    <a:lvl3pPr marL="914400" algn="r" rtl="0" fontAlgn="base">
      <a:lnSpc>
        <a:spcPct val="80000"/>
      </a:lnSpc>
      <a:spcBef>
        <a:spcPct val="0"/>
      </a:spcBef>
      <a:spcAft>
        <a:spcPct val="0"/>
      </a:spcAft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3pPr>
    <a:lvl4pPr marL="1371600" algn="r" rtl="0" fontAlgn="base">
      <a:lnSpc>
        <a:spcPct val="80000"/>
      </a:lnSpc>
      <a:spcBef>
        <a:spcPct val="0"/>
      </a:spcBef>
      <a:spcAft>
        <a:spcPct val="0"/>
      </a:spcAft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4pPr>
    <a:lvl5pPr marL="1828800" algn="r" rtl="0" fontAlgn="base">
      <a:lnSpc>
        <a:spcPct val="80000"/>
      </a:lnSpc>
      <a:spcBef>
        <a:spcPct val="0"/>
      </a:spcBef>
      <a:spcAft>
        <a:spcPct val="0"/>
      </a:spcAft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rgbClr val="003399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B30000"/>
    <a:srgbClr val="FF33CC"/>
    <a:srgbClr val="969696"/>
    <a:srgbClr val="0033CC"/>
    <a:srgbClr val="808080"/>
    <a:srgbClr val="00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/>
    <p:restoredTop sz="76695" autoAdjust="0"/>
  </p:normalViewPr>
  <p:slideViewPr>
    <p:cSldViewPr>
      <p:cViewPr varScale="1">
        <p:scale>
          <a:sx n="59" d="100"/>
          <a:sy n="59" d="100"/>
        </p:scale>
        <p:origin x="21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3F9787-EE61-7A49-A855-438F926B16CA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32FDC7-26C9-4A4D-82B6-CE82E1180DE2}">
      <dgm:prSet phldrT="[Text]"/>
      <dgm:spPr>
        <a:solidFill>
          <a:srgbClr val="B30000"/>
        </a:solidFill>
      </dgm:spPr>
      <dgm:t>
        <a:bodyPr/>
        <a:lstStyle/>
        <a:p>
          <a:r>
            <a:rPr lang="en-US" dirty="0" smtClean="0">
              <a:latin typeface="Helvetica"/>
              <a:cs typeface="Helvetica"/>
            </a:rPr>
            <a:t>Primary (Act)</a:t>
          </a:r>
          <a:endParaRPr lang="en-US" dirty="0">
            <a:latin typeface="Helvetica"/>
            <a:cs typeface="Helvetica"/>
          </a:endParaRPr>
        </a:p>
      </dgm:t>
    </dgm:pt>
    <dgm:pt modelId="{8FF2163B-8B67-8740-A149-3550C21D2F3D}" type="parTrans" cxnId="{97A3924A-9A16-A948-AFDF-88E4FDFD9418}">
      <dgm:prSet/>
      <dgm:spPr/>
      <dgm:t>
        <a:bodyPr/>
        <a:lstStyle/>
        <a:p>
          <a:endParaRPr lang="en-US"/>
        </a:p>
      </dgm:t>
    </dgm:pt>
    <dgm:pt modelId="{B00E904E-2678-4640-AD83-D4722A1ED747}" type="sibTrans" cxnId="{97A3924A-9A16-A948-AFDF-88E4FDFD9418}">
      <dgm:prSet/>
      <dgm:spPr/>
      <dgm:t>
        <a:bodyPr/>
        <a:lstStyle/>
        <a:p>
          <a:endParaRPr lang="en-US"/>
        </a:p>
      </dgm:t>
    </dgm:pt>
    <dgm:pt modelId="{8835D3A8-1E95-B048-97B4-9C30152F1B15}">
      <dgm:prSet phldrT="[Text]"/>
      <dgm:spPr>
        <a:solidFill>
          <a:srgbClr val="B30000"/>
        </a:solidFill>
      </dgm:spPr>
      <dgm:t>
        <a:bodyPr/>
        <a:lstStyle/>
        <a:p>
          <a:r>
            <a:rPr lang="en-US" dirty="0" smtClean="0">
              <a:latin typeface="Helvetica"/>
              <a:cs typeface="Helvetica"/>
            </a:rPr>
            <a:t>Secondary</a:t>
          </a:r>
        </a:p>
        <a:p>
          <a:r>
            <a:rPr lang="en-US" dirty="0" smtClean="0">
              <a:latin typeface="Helvetica"/>
              <a:cs typeface="Helvetica"/>
            </a:rPr>
            <a:t>(Identity)</a:t>
          </a:r>
          <a:endParaRPr lang="en-US" dirty="0">
            <a:latin typeface="Helvetica"/>
            <a:cs typeface="Helvetica"/>
          </a:endParaRPr>
        </a:p>
      </dgm:t>
    </dgm:pt>
    <dgm:pt modelId="{52223E49-E765-A841-BC0D-00145F19E6CE}" type="parTrans" cxnId="{2328E3A9-DD8E-9143-AD75-398170D35297}">
      <dgm:prSet/>
      <dgm:spPr/>
      <dgm:t>
        <a:bodyPr/>
        <a:lstStyle/>
        <a:p>
          <a:endParaRPr lang="en-US"/>
        </a:p>
      </dgm:t>
    </dgm:pt>
    <dgm:pt modelId="{8225A621-32E2-874A-B7B9-02D9BEDF329A}" type="sibTrans" cxnId="{2328E3A9-DD8E-9143-AD75-398170D35297}">
      <dgm:prSet/>
      <dgm:spPr/>
      <dgm:t>
        <a:bodyPr/>
        <a:lstStyle/>
        <a:p>
          <a:endParaRPr lang="en-US"/>
        </a:p>
      </dgm:t>
    </dgm:pt>
    <dgm:pt modelId="{F4F27B15-0BD0-BE4B-B316-2E29B4B92867}">
      <dgm:prSet phldrT="[Text]"/>
      <dgm:spPr>
        <a:solidFill>
          <a:srgbClr val="B30000"/>
        </a:solidFill>
      </dgm:spPr>
      <dgm:t>
        <a:bodyPr/>
        <a:lstStyle/>
        <a:p>
          <a:r>
            <a:rPr lang="en-US" dirty="0" smtClean="0">
              <a:latin typeface="Helvetica"/>
              <a:cs typeface="Helvetica"/>
            </a:rPr>
            <a:t>Tertiary</a:t>
          </a:r>
        </a:p>
        <a:p>
          <a:r>
            <a:rPr lang="en-US" dirty="0" smtClean="0">
              <a:latin typeface="Helvetica"/>
              <a:cs typeface="Helvetica"/>
            </a:rPr>
            <a:t>(Relational)</a:t>
          </a:r>
          <a:endParaRPr lang="en-US" dirty="0">
            <a:latin typeface="Helvetica"/>
            <a:cs typeface="Helvetica"/>
          </a:endParaRPr>
        </a:p>
      </dgm:t>
    </dgm:pt>
    <dgm:pt modelId="{82424E26-9B5D-2F41-97CD-C6B4007EAE0D}" type="parTrans" cxnId="{D0F6CD5E-26A6-4A47-B1C7-6785E4DAB884}">
      <dgm:prSet/>
      <dgm:spPr/>
      <dgm:t>
        <a:bodyPr/>
        <a:lstStyle/>
        <a:p>
          <a:endParaRPr lang="en-US"/>
        </a:p>
      </dgm:t>
    </dgm:pt>
    <dgm:pt modelId="{FC3322E2-4523-4847-B827-6F918D58E3DF}" type="sibTrans" cxnId="{D0F6CD5E-26A6-4A47-B1C7-6785E4DAB884}">
      <dgm:prSet/>
      <dgm:spPr/>
      <dgm:t>
        <a:bodyPr/>
        <a:lstStyle/>
        <a:p>
          <a:endParaRPr lang="en-US"/>
        </a:p>
      </dgm:t>
    </dgm:pt>
    <dgm:pt modelId="{BEA4EBDD-718A-AB44-87FA-764B66F4AF8C}">
      <dgm:prSet custT="1"/>
      <dgm:spPr/>
      <dgm:t>
        <a:bodyPr/>
        <a:lstStyle/>
        <a:p>
          <a:pPr algn="l"/>
          <a:r>
            <a:rPr lang="en-US" sz="5400" dirty="0" smtClean="0">
              <a:latin typeface="Helvetica"/>
              <a:cs typeface="Helvetica"/>
            </a:rPr>
            <a:t>Behaviour</a:t>
          </a:r>
          <a:endParaRPr lang="en-US" sz="5400" dirty="0">
            <a:latin typeface="Helvetica"/>
            <a:cs typeface="Helvetica"/>
          </a:endParaRPr>
        </a:p>
      </dgm:t>
    </dgm:pt>
    <dgm:pt modelId="{C29462B2-C26F-4F4E-A197-5596D0A5EBD5}" type="parTrans" cxnId="{DFC96549-4801-AE40-95B7-82B4CD78CE97}">
      <dgm:prSet/>
      <dgm:spPr/>
      <dgm:t>
        <a:bodyPr/>
        <a:lstStyle/>
        <a:p>
          <a:endParaRPr lang="en-US"/>
        </a:p>
      </dgm:t>
    </dgm:pt>
    <dgm:pt modelId="{3AA54AD8-ABE2-504A-B321-DB9CB7777158}" type="sibTrans" cxnId="{DFC96549-4801-AE40-95B7-82B4CD78CE97}">
      <dgm:prSet/>
      <dgm:spPr/>
      <dgm:t>
        <a:bodyPr/>
        <a:lstStyle/>
        <a:p>
          <a:endParaRPr lang="en-US"/>
        </a:p>
      </dgm:t>
    </dgm:pt>
    <dgm:pt modelId="{DA72B12E-0078-304D-8A05-8AD537068C38}">
      <dgm:prSet custT="1"/>
      <dgm:spPr/>
      <dgm:t>
        <a:bodyPr/>
        <a:lstStyle/>
        <a:p>
          <a:r>
            <a:rPr lang="en-US" sz="5400" dirty="0" smtClean="0">
              <a:latin typeface="Helvetica"/>
              <a:cs typeface="Helvetica"/>
            </a:rPr>
            <a:t>Identity</a:t>
          </a:r>
          <a:endParaRPr lang="en-US" sz="5400" dirty="0">
            <a:latin typeface="Helvetica"/>
            <a:cs typeface="Helvetica"/>
          </a:endParaRPr>
        </a:p>
      </dgm:t>
    </dgm:pt>
    <dgm:pt modelId="{77414732-864A-2A42-8957-1813B273CFFB}" type="parTrans" cxnId="{401F22B5-5D35-6641-A7A9-B06E601F67A3}">
      <dgm:prSet/>
      <dgm:spPr/>
      <dgm:t>
        <a:bodyPr/>
        <a:lstStyle/>
        <a:p>
          <a:endParaRPr lang="en-US"/>
        </a:p>
      </dgm:t>
    </dgm:pt>
    <dgm:pt modelId="{6886C475-F5A1-A14D-9B25-2D17E1CF02A5}" type="sibTrans" cxnId="{401F22B5-5D35-6641-A7A9-B06E601F67A3}">
      <dgm:prSet/>
      <dgm:spPr/>
      <dgm:t>
        <a:bodyPr/>
        <a:lstStyle/>
        <a:p>
          <a:endParaRPr lang="en-US"/>
        </a:p>
      </dgm:t>
    </dgm:pt>
    <dgm:pt modelId="{DC118653-EF2B-6B4B-BBBC-8646C7514ADD}">
      <dgm:prSet custT="1"/>
      <dgm:spPr/>
      <dgm:t>
        <a:bodyPr/>
        <a:lstStyle/>
        <a:p>
          <a:r>
            <a:rPr lang="en-US" sz="5400" dirty="0" smtClean="0">
              <a:latin typeface="Helvetica"/>
              <a:cs typeface="Helvetica"/>
            </a:rPr>
            <a:t>Belonging</a:t>
          </a:r>
          <a:endParaRPr lang="en-US" sz="5400" dirty="0">
            <a:latin typeface="Helvetica"/>
            <a:cs typeface="Helvetica"/>
          </a:endParaRPr>
        </a:p>
      </dgm:t>
    </dgm:pt>
    <dgm:pt modelId="{969674AC-9D3A-664F-A5CE-F3AEFDA11A2E}" type="parTrans" cxnId="{2AC9626B-3F35-1440-B9E2-0B4B142DF8B9}">
      <dgm:prSet/>
      <dgm:spPr/>
      <dgm:t>
        <a:bodyPr/>
        <a:lstStyle/>
        <a:p>
          <a:endParaRPr lang="en-US"/>
        </a:p>
      </dgm:t>
    </dgm:pt>
    <dgm:pt modelId="{49C4BCE7-DFE3-0B49-9F64-3967E549F775}" type="sibTrans" cxnId="{2AC9626B-3F35-1440-B9E2-0B4B142DF8B9}">
      <dgm:prSet/>
      <dgm:spPr/>
      <dgm:t>
        <a:bodyPr/>
        <a:lstStyle/>
        <a:p>
          <a:endParaRPr lang="en-US"/>
        </a:p>
      </dgm:t>
    </dgm:pt>
    <dgm:pt modelId="{EC654A3E-C9FF-4844-9A50-8EAA417ED5ED}" type="pres">
      <dgm:prSet presAssocID="{833F9787-EE61-7A49-A855-438F926B16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1D524B-8AF6-1F46-81C2-85DAA5C58A76}" type="pres">
      <dgm:prSet presAssocID="{FF32FDC7-26C9-4A4D-82B6-CE82E1180DE2}" presName="linNode" presStyleCnt="0"/>
      <dgm:spPr/>
    </dgm:pt>
    <dgm:pt modelId="{BF3D26EB-B449-0D48-BF14-6A0364D367FF}" type="pres">
      <dgm:prSet presAssocID="{FF32FDC7-26C9-4A4D-82B6-CE82E1180DE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172AE-7584-3F41-8BF2-870F3F7CEA4F}" type="pres">
      <dgm:prSet presAssocID="{FF32FDC7-26C9-4A4D-82B6-CE82E1180DE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08B24-FF0B-2742-BDB3-3BFC394BE475}" type="pres">
      <dgm:prSet presAssocID="{B00E904E-2678-4640-AD83-D4722A1ED747}" presName="sp" presStyleCnt="0"/>
      <dgm:spPr/>
    </dgm:pt>
    <dgm:pt modelId="{6DF7F039-714A-E44F-8AAE-F79A78B7AFAB}" type="pres">
      <dgm:prSet presAssocID="{8835D3A8-1E95-B048-97B4-9C30152F1B15}" presName="linNode" presStyleCnt="0"/>
      <dgm:spPr/>
    </dgm:pt>
    <dgm:pt modelId="{F6C8A31B-3A26-594A-A2D5-C951A0794F84}" type="pres">
      <dgm:prSet presAssocID="{8835D3A8-1E95-B048-97B4-9C30152F1B1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4CECAE-2A43-A141-BBB3-EEBE69B3D1F5}" type="pres">
      <dgm:prSet presAssocID="{8835D3A8-1E95-B048-97B4-9C30152F1B1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0C9A43-0C0E-6D47-B177-E785667EF04F}" type="pres">
      <dgm:prSet presAssocID="{8225A621-32E2-874A-B7B9-02D9BEDF329A}" presName="sp" presStyleCnt="0"/>
      <dgm:spPr/>
    </dgm:pt>
    <dgm:pt modelId="{1EDE914B-3D9D-D640-A42D-FCC77DA577DC}" type="pres">
      <dgm:prSet presAssocID="{F4F27B15-0BD0-BE4B-B316-2E29B4B92867}" presName="linNode" presStyleCnt="0"/>
      <dgm:spPr/>
    </dgm:pt>
    <dgm:pt modelId="{807C3C86-505D-AE40-B1C8-B25A6CA8EF11}" type="pres">
      <dgm:prSet presAssocID="{F4F27B15-0BD0-BE4B-B316-2E29B4B9286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B6A3E-BEE9-4C44-9F59-C5F22F151ADD}" type="pres">
      <dgm:prSet presAssocID="{F4F27B15-0BD0-BE4B-B316-2E29B4B9286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73C868-450F-754B-BDFD-C00C9102CB94}" type="presOf" srcId="{DA72B12E-0078-304D-8A05-8AD537068C38}" destId="{A24CECAE-2A43-A141-BBB3-EEBE69B3D1F5}" srcOrd="0" destOrd="0" presId="urn:microsoft.com/office/officeart/2005/8/layout/vList5"/>
    <dgm:cxn modelId="{DFC96549-4801-AE40-95B7-82B4CD78CE97}" srcId="{FF32FDC7-26C9-4A4D-82B6-CE82E1180DE2}" destId="{BEA4EBDD-718A-AB44-87FA-764B66F4AF8C}" srcOrd="0" destOrd="0" parTransId="{C29462B2-C26F-4F4E-A197-5596D0A5EBD5}" sibTransId="{3AA54AD8-ABE2-504A-B321-DB9CB7777158}"/>
    <dgm:cxn modelId="{99807108-5885-DB47-8168-CF31B0BF2A6A}" type="presOf" srcId="{F4F27B15-0BD0-BE4B-B316-2E29B4B92867}" destId="{807C3C86-505D-AE40-B1C8-B25A6CA8EF11}" srcOrd="0" destOrd="0" presId="urn:microsoft.com/office/officeart/2005/8/layout/vList5"/>
    <dgm:cxn modelId="{D84CA2F2-702F-944E-8A61-D2BE898C71E2}" type="presOf" srcId="{FF32FDC7-26C9-4A4D-82B6-CE82E1180DE2}" destId="{BF3D26EB-B449-0D48-BF14-6A0364D367FF}" srcOrd="0" destOrd="0" presId="urn:microsoft.com/office/officeart/2005/8/layout/vList5"/>
    <dgm:cxn modelId="{2328E3A9-DD8E-9143-AD75-398170D35297}" srcId="{833F9787-EE61-7A49-A855-438F926B16CA}" destId="{8835D3A8-1E95-B048-97B4-9C30152F1B15}" srcOrd="1" destOrd="0" parTransId="{52223E49-E765-A841-BC0D-00145F19E6CE}" sibTransId="{8225A621-32E2-874A-B7B9-02D9BEDF329A}"/>
    <dgm:cxn modelId="{E1D8D0E8-A341-F847-97C3-7D8A293053D6}" type="presOf" srcId="{BEA4EBDD-718A-AB44-87FA-764B66F4AF8C}" destId="{DC4172AE-7584-3F41-8BF2-870F3F7CEA4F}" srcOrd="0" destOrd="0" presId="urn:microsoft.com/office/officeart/2005/8/layout/vList5"/>
    <dgm:cxn modelId="{99721BEF-8D8D-C242-846A-CB5EB2BC8488}" type="presOf" srcId="{8835D3A8-1E95-B048-97B4-9C30152F1B15}" destId="{F6C8A31B-3A26-594A-A2D5-C951A0794F84}" srcOrd="0" destOrd="0" presId="urn:microsoft.com/office/officeart/2005/8/layout/vList5"/>
    <dgm:cxn modelId="{401F22B5-5D35-6641-A7A9-B06E601F67A3}" srcId="{8835D3A8-1E95-B048-97B4-9C30152F1B15}" destId="{DA72B12E-0078-304D-8A05-8AD537068C38}" srcOrd="0" destOrd="0" parTransId="{77414732-864A-2A42-8957-1813B273CFFB}" sibTransId="{6886C475-F5A1-A14D-9B25-2D17E1CF02A5}"/>
    <dgm:cxn modelId="{97A3924A-9A16-A948-AFDF-88E4FDFD9418}" srcId="{833F9787-EE61-7A49-A855-438F926B16CA}" destId="{FF32FDC7-26C9-4A4D-82B6-CE82E1180DE2}" srcOrd="0" destOrd="0" parTransId="{8FF2163B-8B67-8740-A149-3550C21D2F3D}" sibTransId="{B00E904E-2678-4640-AD83-D4722A1ED747}"/>
    <dgm:cxn modelId="{69F7E020-BDAC-9C42-9AD4-5BA954269A9E}" type="presOf" srcId="{DC118653-EF2B-6B4B-BBBC-8646C7514ADD}" destId="{12FB6A3E-BEE9-4C44-9F59-C5F22F151ADD}" srcOrd="0" destOrd="0" presId="urn:microsoft.com/office/officeart/2005/8/layout/vList5"/>
    <dgm:cxn modelId="{2AC9626B-3F35-1440-B9E2-0B4B142DF8B9}" srcId="{F4F27B15-0BD0-BE4B-B316-2E29B4B92867}" destId="{DC118653-EF2B-6B4B-BBBC-8646C7514ADD}" srcOrd="0" destOrd="0" parTransId="{969674AC-9D3A-664F-A5CE-F3AEFDA11A2E}" sibTransId="{49C4BCE7-DFE3-0B49-9F64-3967E549F775}"/>
    <dgm:cxn modelId="{65E8B5AD-1B6C-2F4E-8526-DB351655A503}" type="presOf" srcId="{833F9787-EE61-7A49-A855-438F926B16CA}" destId="{EC654A3E-C9FF-4844-9A50-8EAA417ED5ED}" srcOrd="0" destOrd="0" presId="urn:microsoft.com/office/officeart/2005/8/layout/vList5"/>
    <dgm:cxn modelId="{D0F6CD5E-26A6-4A47-B1C7-6785E4DAB884}" srcId="{833F9787-EE61-7A49-A855-438F926B16CA}" destId="{F4F27B15-0BD0-BE4B-B316-2E29B4B92867}" srcOrd="2" destOrd="0" parTransId="{82424E26-9B5D-2F41-97CD-C6B4007EAE0D}" sibTransId="{FC3322E2-4523-4847-B827-6F918D58E3DF}"/>
    <dgm:cxn modelId="{04A3EB8B-602B-034B-AD65-DC39208A7333}" type="presParOf" srcId="{EC654A3E-C9FF-4844-9A50-8EAA417ED5ED}" destId="{FF1D524B-8AF6-1F46-81C2-85DAA5C58A76}" srcOrd="0" destOrd="0" presId="urn:microsoft.com/office/officeart/2005/8/layout/vList5"/>
    <dgm:cxn modelId="{FF32FE21-3777-D442-9057-CD076CBA7AC1}" type="presParOf" srcId="{FF1D524B-8AF6-1F46-81C2-85DAA5C58A76}" destId="{BF3D26EB-B449-0D48-BF14-6A0364D367FF}" srcOrd="0" destOrd="0" presId="urn:microsoft.com/office/officeart/2005/8/layout/vList5"/>
    <dgm:cxn modelId="{0FB26B39-7BD7-CD49-9C04-BAF845B5596C}" type="presParOf" srcId="{FF1D524B-8AF6-1F46-81C2-85DAA5C58A76}" destId="{DC4172AE-7584-3F41-8BF2-870F3F7CEA4F}" srcOrd="1" destOrd="0" presId="urn:microsoft.com/office/officeart/2005/8/layout/vList5"/>
    <dgm:cxn modelId="{18C52A55-701D-8D48-8C8A-3B044F3733C8}" type="presParOf" srcId="{EC654A3E-C9FF-4844-9A50-8EAA417ED5ED}" destId="{52008B24-FF0B-2742-BDB3-3BFC394BE475}" srcOrd="1" destOrd="0" presId="urn:microsoft.com/office/officeart/2005/8/layout/vList5"/>
    <dgm:cxn modelId="{86A15EEC-0C19-7A46-AC91-DB55DC8A27AF}" type="presParOf" srcId="{EC654A3E-C9FF-4844-9A50-8EAA417ED5ED}" destId="{6DF7F039-714A-E44F-8AAE-F79A78B7AFAB}" srcOrd="2" destOrd="0" presId="urn:microsoft.com/office/officeart/2005/8/layout/vList5"/>
    <dgm:cxn modelId="{E6DECB03-0E6D-2647-83C1-CD8FC3E7A0A5}" type="presParOf" srcId="{6DF7F039-714A-E44F-8AAE-F79A78B7AFAB}" destId="{F6C8A31B-3A26-594A-A2D5-C951A0794F84}" srcOrd="0" destOrd="0" presId="urn:microsoft.com/office/officeart/2005/8/layout/vList5"/>
    <dgm:cxn modelId="{3B417B70-34A3-5A4B-BB7A-71CECC34A20B}" type="presParOf" srcId="{6DF7F039-714A-E44F-8AAE-F79A78B7AFAB}" destId="{A24CECAE-2A43-A141-BBB3-EEBE69B3D1F5}" srcOrd="1" destOrd="0" presId="urn:microsoft.com/office/officeart/2005/8/layout/vList5"/>
    <dgm:cxn modelId="{28101804-4942-B94C-B050-2678783D8162}" type="presParOf" srcId="{EC654A3E-C9FF-4844-9A50-8EAA417ED5ED}" destId="{C30C9A43-0C0E-6D47-B177-E785667EF04F}" srcOrd="3" destOrd="0" presId="urn:microsoft.com/office/officeart/2005/8/layout/vList5"/>
    <dgm:cxn modelId="{E24027EA-607D-5D4D-9D7E-29EA4F9B0A12}" type="presParOf" srcId="{EC654A3E-C9FF-4844-9A50-8EAA417ED5ED}" destId="{1EDE914B-3D9D-D640-A42D-FCC77DA577DC}" srcOrd="4" destOrd="0" presId="urn:microsoft.com/office/officeart/2005/8/layout/vList5"/>
    <dgm:cxn modelId="{40420D00-678D-B641-9FC9-3B9E63A48E95}" type="presParOf" srcId="{1EDE914B-3D9D-D640-A42D-FCC77DA577DC}" destId="{807C3C86-505D-AE40-B1C8-B25A6CA8EF11}" srcOrd="0" destOrd="0" presId="urn:microsoft.com/office/officeart/2005/8/layout/vList5"/>
    <dgm:cxn modelId="{39810CFC-8CA8-0245-83EB-E7603DC64C59}" type="presParOf" srcId="{1EDE914B-3D9D-D640-A42D-FCC77DA577DC}" destId="{12FB6A3E-BEE9-4C44-9F59-C5F22F151A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8AF573-40CA-AA4A-A8CD-F8483E165179}" type="doc">
      <dgm:prSet loTypeId="urn:microsoft.com/office/officeart/2005/8/layout/matrix1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D8EEDA2-80D6-1F43-A1F0-D9F02B485B46}">
      <dgm:prSet phldrT="[Text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rgbClr val="000000"/>
              </a:solidFill>
              <a:latin typeface="Helvetica"/>
              <a:cs typeface="Helvetica"/>
            </a:rPr>
            <a:t>Desistance</a:t>
          </a:r>
          <a:endParaRPr lang="en-US" dirty="0">
            <a:solidFill>
              <a:srgbClr val="000000"/>
            </a:solidFill>
            <a:latin typeface="Helvetica"/>
            <a:cs typeface="Helvetica"/>
          </a:endParaRPr>
        </a:p>
      </dgm:t>
    </dgm:pt>
    <dgm:pt modelId="{F6E875D8-2FE9-C942-B299-5417B1736275}" type="parTrans" cxnId="{4E01D77E-E086-884E-BB49-E0F57309ED0B}">
      <dgm:prSet/>
      <dgm:spPr/>
      <dgm:t>
        <a:bodyPr/>
        <a:lstStyle/>
        <a:p>
          <a:endParaRPr lang="en-US"/>
        </a:p>
      </dgm:t>
    </dgm:pt>
    <dgm:pt modelId="{A7257011-CB86-C049-87B3-F52781183AAF}" type="sibTrans" cxnId="{4E01D77E-E086-884E-BB49-E0F57309ED0B}">
      <dgm:prSet/>
      <dgm:spPr/>
      <dgm:t>
        <a:bodyPr/>
        <a:lstStyle/>
        <a:p>
          <a:endParaRPr lang="en-US"/>
        </a:p>
      </dgm:t>
    </dgm:pt>
    <dgm:pt modelId="{CD19F09E-E105-6548-B814-20F15F20FD43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Helvetica"/>
              <a:cs typeface="Helvetica"/>
            </a:rPr>
            <a:t>Personal </a:t>
          </a:r>
        </a:p>
        <a:p>
          <a:r>
            <a:rPr lang="en-US" dirty="0" smtClean="0">
              <a:solidFill>
                <a:schemeClr val="tx1"/>
              </a:solidFill>
              <a:latin typeface="Helvetica"/>
              <a:cs typeface="Helvetica"/>
            </a:rPr>
            <a:t>reintegration</a:t>
          </a:r>
          <a:endParaRPr lang="en-US" dirty="0">
            <a:solidFill>
              <a:schemeClr val="tx1"/>
            </a:solidFill>
            <a:latin typeface="Helvetica"/>
            <a:cs typeface="Helvetica"/>
          </a:endParaRPr>
        </a:p>
      </dgm:t>
    </dgm:pt>
    <dgm:pt modelId="{06F8A304-6B9E-704C-9F9C-E7E00CC97C3B}" type="parTrans" cxnId="{74F511BB-A9DC-0F4E-927C-8330A33C26D5}">
      <dgm:prSet/>
      <dgm:spPr/>
      <dgm:t>
        <a:bodyPr/>
        <a:lstStyle/>
        <a:p>
          <a:endParaRPr lang="en-US"/>
        </a:p>
      </dgm:t>
    </dgm:pt>
    <dgm:pt modelId="{C2A0990F-A5C7-F14B-8707-E6F54F4176D9}" type="sibTrans" cxnId="{74F511BB-A9DC-0F4E-927C-8330A33C26D5}">
      <dgm:prSet/>
      <dgm:spPr/>
      <dgm:t>
        <a:bodyPr/>
        <a:lstStyle/>
        <a:p>
          <a:endParaRPr lang="en-US"/>
        </a:p>
      </dgm:t>
    </dgm:pt>
    <dgm:pt modelId="{B5A32C15-9A3F-C24F-80B2-7D5A00CB593A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dirty="0" smtClean="0">
              <a:solidFill>
                <a:schemeClr val="tx1"/>
              </a:solidFill>
              <a:latin typeface="Helvetica"/>
              <a:cs typeface="Helvetica"/>
            </a:rPr>
            <a:t>Social </a:t>
          </a:r>
        </a:p>
        <a:p>
          <a:r>
            <a:rPr lang="en-US" b="0" dirty="0" smtClean="0">
              <a:solidFill>
                <a:schemeClr val="tx1"/>
              </a:solidFill>
              <a:latin typeface="Helvetica"/>
              <a:cs typeface="Helvetica"/>
            </a:rPr>
            <a:t>reintegration</a:t>
          </a:r>
          <a:endParaRPr lang="en-US" b="0" dirty="0">
            <a:solidFill>
              <a:schemeClr val="tx1"/>
            </a:solidFill>
            <a:latin typeface="Helvetica"/>
            <a:cs typeface="Helvetica"/>
          </a:endParaRPr>
        </a:p>
      </dgm:t>
    </dgm:pt>
    <dgm:pt modelId="{E9877C89-8250-4946-93C4-4D19719E9E40}" type="parTrans" cxnId="{5B791A51-E222-7546-9EF2-2C913A17EF4E}">
      <dgm:prSet/>
      <dgm:spPr/>
      <dgm:t>
        <a:bodyPr/>
        <a:lstStyle/>
        <a:p>
          <a:endParaRPr lang="en-US"/>
        </a:p>
      </dgm:t>
    </dgm:pt>
    <dgm:pt modelId="{CEDC3F87-D4BC-A842-882C-1F13C18B74F1}" type="sibTrans" cxnId="{5B791A51-E222-7546-9EF2-2C913A17EF4E}">
      <dgm:prSet/>
      <dgm:spPr/>
      <dgm:t>
        <a:bodyPr/>
        <a:lstStyle/>
        <a:p>
          <a:endParaRPr lang="en-US"/>
        </a:p>
      </dgm:t>
    </dgm:pt>
    <dgm:pt modelId="{465FDB6F-6E76-CC4E-9839-F3EA10B6D23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solidFill>
                <a:srgbClr val="000000"/>
              </a:solidFill>
              <a:latin typeface="Helvetica"/>
              <a:cs typeface="Helvetica"/>
            </a:rPr>
            <a:t>Judicial</a:t>
          </a:r>
        </a:p>
        <a:p>
          <a:r>
            <a:rPr lang="en-US" dirty="0" smtClean="0">
              <a:solidFill>
                <a:srgbClr val="000000"/>
              </a:solidFill>
              <a:latin typeface="Helvetica"/>
              <a:cs typeface="Helvetica"/>
            </a:rPr>
            <a:t> reintegration</a:t>
          </a:r>
          <a:endParaRPr lang="en-US" dirty="0">
            <a:solidFill>
              <a:srgbClr val="000000"/>
            </a:solidFill>
            <a:latin typeface="Helvetica"/>
            <a:cs typeface="Helvetica"/>
          </a:endParaRPr>
        </a:p>
      </dgm:t>
    </dgm:pt>
    <dgm:pt modelId="{1F4131EA-7CAC-9B45-8D06-AC1F2D9AF103}" type="parTrans" cxnId="{FAC4E819-1B8F-FA46-BE74-691463B79F80}">
      <dgm:prSet/>
      <dgm:spPr/>
      <dgm:t>
        <a:bodyPr/>
        <a:lstStyle/>
        <a:p>
          <a:endParaRPr lang="en-US"/>
        </a:p>
      </dgm:t>
    </dgm:pt>
    <dgm:pt modelId="{DE49762D-93E1-1744-B2F0-6F787638866A}" type="sibTrans" cxnId="{FAC4E819-1B8F-FA46-BE74-691463B79F80}">
      <dgm:prSet/>
      <dgm:spPr/>
      <dgm:t>
        <a:bodyPr/>
        <a:lstStyle/>
        <a:p>
          <a:endParaRPr lang="en-US"/>
        </a:p>
      </dgm:t>
    </dgm:pt>
    <dgm:pt modelId="{1B79FA96-FA55-5145-A5F8-39D08B6847D8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>
              <a:solidFill>
                <a:srgbClr val="000000"/>
              </a:solidFill>
              <a:latin typeface="Helvetica"/>
              <a:cs typeface="Helvetica"/>
            </a:rPr>
            <a:t>Moral </a:t>
          </a:r>
        </a:p>
        <a:p>
          <a:r>
            <a:rPr lang="en-US" dirty="0" smtClean="0">
              <a:solidFill>
                <a:srgbClr val="000000"/>
              </a:solidFill>
              <a:latin typeface="Helvetica"/>
              <a:cs typeface="Helvetica"/>
            </a:rPr>
            <a:t>reintegration</a:t>
          </a:r>
          <a:endParaRPr lang="en-US" dirty="0">
            <a:solidFill>
              <a:srgbClr val="000000"/>
            </a:solidFill>
            <a:latin typeface="Helvetica"/>
            <a:cs typeface="Helvetica"/>
          </a:endParaRPr>
        </a:p>
      </dgm:t>
    </dgm:pt>
    <dgm:pt modelId="{D1B3DC8C-8EE8-B246-87BD-59B047B76040}" type="parTrans" cxnId="{5086BC5B-2AA0-8E4F-806B-57D48CCDBA20}">
      <dgm:prSet/>
      <dgm:spPr/>
      <dgm:t>
        <a:bodyPr/>
        <a:lstStyle/>
        <a:p>
          <a:endParaRPr lang="en-US"/>
        </a:p>
      </dgm:t>
    </dgm:pt>
    <dgm:pt modelId="{3C6CBA03-6E95-D845-95FB-D87F6625D08F}" type="sibTrans" cxnId="{5086BC5B-2AA0-8E4F-806B-57D48CCDBA20}">
      <dgm:prSet/>
      <dgm:spPr/>
      <dgm:t>
        <a:bodyPr/>
        <a:lstStyle/>
        <a:p>
          <a:endParaRPr lang="en-US"/>
        </a:p>
      </dgm:t>
    </dgm:pt>
    <dgm:pt modelId="{425A04AA-D513-6E40-B796-8C6B2A3B0F8E}" type="pres">
      <dgm:prSet presAssocID="{E88AF573-40CA-AA4A-A8CD-F8483E16517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92E75E-B843-0C4E-A6AC-6E1AAB98DB28}" type="pres">
      <dgm:prSet presAssocID="{E88AF573-40CA-AA4A-A8CD-F8483E165179}" presName="matrix" presStyleCnt="0"/>
      <dgm:spPr/>
      <dgm:t>
        <a:bodyPr/>
        <a:lstStyle/>
        <a:p>
          <a:endParaRPr lang="en-US"/>
        </a:p>
      </dgm:t>
    </dgm:pt>
    <dgm:pt modelId="{0AB2DFEB-999F-7A4F-B930-99B2578FD0BB}" type="pres">
      <dgm:prSet presAssocID="{E88AF573-40CA-AA4A-A8CD-F8483E165179}" presName="tile1" presStyleLbl="node1" presStyleIdx="0" presStyleCnt="4" custLinFactNeighborX="-531" custLinFactNeighborY="-274"/>
      <dgm:spPr/>
      <dgm:t>
        <a:bodyPr/>
        <a:lstStyle/>
        <a:p>
          <a:endParaRPr lang="en-US"/>
        </a:p>
      </dgm:t>
    </dgm:pt>
    <dgm:pt modelId="{CC79C1D6-BE06-594C-91A0-8C8405A284D4}" type="pres">
      <dgm:prSet presAssocID="{E88AF573-40CA-AA4A-A8CD-F8483E16517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3E258-D042-D940-9780-4D3B8B091CB4}" type="pres">
      <dgm:prSet presAssocID="{E88AF573-40CA-AA4A-A8CD-F8483E165179}" presName="tile2" presStyleLbl="node1" presStyleIdx="1" presStyleCnt="4"/>
      <dgm:spPr/>
      <dgm:t>
        <a:bodyPr/>
        <a:lstStyle/>
        <a:p>
          <a:endParaRPr lang="en-US"/>
        </a:p>
      </dgm:t>
    </dgm:pt>
    <dgm:pt modelId="{5B4E289F-190E-354F-B0AE-FB783F0C93C2}" type="pres">
      <dgm:prSet presAssocID="{E88AF573-40CA-AA4A-A8CD-F8483E16517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41FD89-474E-6A42-AA5F-FA16C85FB5AA}" type="pres">
      <dgm:prSet presAssocID="{E88AF573-40CA-AA4A-A8CD-F8483E165179}" presName="tile3" presStyleLbl="node1" presStyleIdx="2" presStyleCnt="4"/>
      <dgm:spPr/>
      <dgm:t>
        <a:bodyPr/>
        <a:lstStyle/>
        <a:p>
          <a:endParaRPr lang="en-US"/>
        </a:p>
      </dgm:t>
    </dgm:pt>
    <dgm:pt modelId="{5A2B5F74-55A7-0D4A-A91B-F5D6982173C1}" type="pres">
      <dgm:prSet presAssocID="{E88AF573-40CA-AA4A-A8CD-F8483E16517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B699B-B46A-B145-99EA-996A41FD8FA3}" type="pres">
      <dgm:prSet presAssocID="{E88AF573-40CA-AA4A-A8CD-F8483E165179}" presName="tile4" presStyleLbl="node1" presStyleIdx="3" presStyleCnt="4"/>
      <dgm:spPr/>
      <dgm:t>
        <a:bodyPr/>
        <a:lstStyle/>
        <a:p>
          <a:endParaRPr lang="en-US"/>
        </a:p>
      </dgm:t>
    </dgm:pt>
    <dgm:pt modelId="{C96BB4D7-D50E-404C-B165-EF058029E691}" type="pres">
      <dgm:prSet presAssocID="{E88AF573-40CA-AA4A-A8CD-F8483E16517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5CF4B-2D9C-3D44-95B1-C4382D000E20}" type="pres">
      <dgm:prSet presAssocID="{E88AF573-40CA-AA4A-A8CD-F8483E165179}" presName="centerTile" presStyleLbl="fgShp" presStyleIdx="0" presStyleCnt="1" custScaleX="97345" custScaleY="8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5B791A51-E222-7546-9EF2-2C913A17EF4E}" srcId="{AD8EEDA2-80D6-1F43-A1F0-D9F02B485B46}" destId="{B5A32C15-9A3F-C24F-80B2-7D5A00CB593A}" srcOrd="1" destOrd="0" parTransId="{E9877C89-8250-4946-93C4-4D19719E9E40}" sibTransId="{CEDC3F87-D4BC-A842-882C-1F13C18B74F1}"/>
    <dgm:cxn modelId="{651DC1DA-0A9A-F64C-8DA4-D56053098641}" type="presOf" srcId="{CD19F09E-E105-6548-B814-20F15F20FD43}" destId="{0AB2DFEB-999F-7A4F-B930-99B2578FD0BB}" srcOrd="0" destOrd="0" presId="urn:microsoft.com/office/officeart/2005/8/layout/matrix1"/>
    <dgm:cxn modelId="{23B047ED-4025-C147-AE3E-1CB54F3E8006}" type="presOf" srcId="{B5A32C15-9A3F-C24F-80B2-7D5A00CB593A}" destId="{5B4E289F-190E-354F-B0AE-FB783F0C93C2}" srcOrd="1" destOrd="0" presId="urn:microsoft.com/office/officeart/2005/8/layout/matrix1"/>
    <dgm:cxn modelId="{4A745E3D-568B-8D49-9C96-3B73CA3A2C82}" type="presOf" srcId="{B5A32C15-9A3F-C24F-80B2-7D5A00CB593A}" destId="{50B3E258-D042-D940-9780-4D3B8B091CB4}" srcOrd="0" destOrd="0" presId="urn:microsoft.com/office/officeart/2005/8/layout/matrix1"/>
    <dgm:cxn modelId="{EE85B136-A7A9-ED4D-A368-A1D312802A49}" type="presOf" srcId="{AD8EEDA2-80D6-1F43-A1F0-D9F02B485B46}" destId="{2BD5CF4B-2D9C-3D44-95B1-C4382D000E20}" srcOrd="0" destOrd="0" presId="urn:microsoft.com/office/officeart/2005/8/layout/matrix1"/>
    <dgm:cxn modelId="{A565A914-FFB6-064A-A6C1-05618492D386}" type="presOf" srcId="{465FDB6F-6E76-CC4E-9839-F3EA10B6D230}" destId="{8B41FD89-474E-6A42-AA5F-FA16C85FB5AA}" srcOrd="0" destOrd="0" presId="urn:microsoft.com/office/officeart/2005/8/layout/matrix1"/>
    <dgm:cxn modelId="{7914399D-55BF-0541-9D54-64A3E2BA05A2}" type="presOf" srcId="{1B79FA96-FA55-5145-A5F8-39D08B6847D8}" destId="{B21B699B-B46A-B145-99EA-996A41FD8FA3}" srcOrd="0" destOrd="0" presId="urn:microsoft.com/office/officeart/2005/8/layout/matrix1"/>
    <dgm:cxn modelId="{E6C05108-7C93-AD4E-B938-CDC1EAD63B36}" type="presOf" srcId="{E88AF573-40CA-AA4A-A8CD-F8483E165179}" destId="{425A04AA-D513-6E40-B796-8C6B2A3B0F8E}" srcOrd="0" destOrd="0" presId="urn:microsoft.com/office/officeart/2005/8/layout/matrix1"/>
    <dgm:cxn modelId="{FAC4E819-1B8F-FA46-BE74-691463B79F80}" srcId="{AD8EEDA2-80D6-1F43-A1F0-D9F02B485B46}" destId="{465FDB6F-6E76-CC4E-9839-F3EA10B6D230}" srcOrd="2" destOrd="0" parTransId="{1F4131EA-7CAC-9B45-8D06-AC1F2D9AF103}" sibTransId="{DE49762D-93E1-1744-B2F0-6F787638866A}"/>
    <dgm:cxn modelId="{4E01D77E-E086-884E-BB49-E0F57309ED0B}" srcId="{E88AF573-40CA-AA4A-A8CD-F8483E165179}" destId="{AD8EEDA2-80D6-1F43-A1F0-D9F02B485B46}" srcOrd="0" destOrd="0" parTransId="{F6E875D8-2FE9-C942-B299-5417B1736275}" sibTransId="{A7257011-CB86-C049-87B3-F52781183AAF}"/>
    <dgm:cxn modelId="{C2A3CC57-3621-BB48-BF3B-38B1DD801BA3}" type="presOf" srcId="{CD19F09E-E105-6548-B814-20F15F20FD43}" destId="{CC79C1D6-BE06-594C-91A0-8C8405A284D4}" srcOrd="1" destOrd="0" presId="urn:microsoft.com/office/officeart/2005/8/layout/matrix1"/>
    <dgm:cxn modelId="{74F511BB-A9DC-0F4E-927C-8330A33C26D5}" srcId="{AD8EEDA2-80D6-1F43-A1F0-D9F02B485B46}" destId="{CD19F09E-E105-6548-B814-20F15F20FD43}" srcOrd="0" destOrd="0" parTransId="{06F8A304-6B9E-704C-9F9C-E7E00CC97C3B}" sibTransId="{C2A0990F-A5C7-F14B-8707-E6F54F4176D9}"/>
    <dgm:cxn modelId="{F9EA49CC-6ABF-8E4C-8A19-98A0D75B9765}" type="presOf" srcId="{465FDB6F-6E76-CC4E-9839-F3EA10B6D230}" destId="{5A2B5F74-55A7-0D4A-A91B-F5D6982173C1}" srcOrd="1" destOrd="0" presId="urn:microsoft.com/office/officeart/2005/8/layout/matrix1"/>
    <dgm:cxn modelId="{854D25B2-7D36-454E-A84F-1653775F7BD9}" type="presOf" srcId="{1B79FA96-FA55-5145-A5F8-39D08B6847D8}" destId="{C96BB4D7-D50E-404C-B165-EF058029E691}" srcOrd="1" destOrd="0" presId="urn:microsoft.com/office/officeart/2005/8/layout/matrix1"/>
    <dgm:cxn modelId="{5086BC5B-2AA0-8E4F-806B-57D48CCDBA20}" srcId="{AD8EEDA2-80D6-1F43-A1F0-D9F02B485B46}" destId="{1B79FA96-FA55-5145-A5F8-39D08B6847D8}" srcOrd="3" destOrd="0" parTransId="{D1B3DC8C-8EE8-B246-87BD-59B047B76040}" sibTransId="{3C6CBA03-6E95-D845-95FB-D87F6625D08F}"/>
    <dgm:cxn modelId="{09595A2F-636C-2A4C-B864-6CCF64EB8A72}" type="presParOf" srcId="{425A04AA-D513-6E40-B796-8C6B2A3B0F8E}" destId="{8092E75E-B843-0C4E-A6AC-6E1AAB98DB28}" srcOrd="0" destOrd="0" presId="urn:microsoft.com/office/officeart/2005/8/layout/matrix1"/>
    <dgm:cxn modelId="{8CC4381B-D701-B142-9267-A64DE7AF5725}" type="presParOf" srcId="{8092E75E-B843-0C4E-A6AC-6E1AAB98DB28}" destId="{0AB2DFEB-999F-7A4F-B930-99B2578FD0BB}" srcOrd="0" destOrd="0" presId="urn:microsoft.com/office/officeart/2005/8/layout/matrix1"/>
    <dgm:cxn modelId="{5EEB9B3C-3402-4343-A569-45E1B4D1814F}" type="presParOf" srcId="{8092E75E-B843-0C4E-A6AC-6E1AAB98DB28}" destId="{CC79C1D6-BE06-594C-91A0-8C8405A284D4}" srcOrd="1" destOrd="0" presId="urn:microsoft.com/office/officeart/2005/8/layout/matrix1"/>
    <dgm:cxn modelId="{03E3C087-3CC1-0F4C-BD43-05F2BDAFF19D}" type="presParOf" srcId="{8092E75E-B843-0C4E-A6AC-6E1AAB98DB28}" destId="{50B3E258-D042-D940-9780-4D3B8B091CB4}" srcOrd="2" destOrd="0" presId="urn:microsoft.com/office/officeart/2005/8/layout/matrix1"/>
    <dgm:cxn modelId="{482849A4-B953-DF4D-A776-76977E1072C8}" type="presParOf" srcId="{8092E75E-B843-0C4E-A6AC-6E1AAB98DB28}" destId="{5B4E289F-190E-354F-B0AE-FB783F0C93C2}" srcOrd="3" destOrd="0" presId="urn:microsoft.com/office/officeart/2005/8/layout/matrix1"/>
    <dgm:cxn modelId="{96036F88-3C52-F842-95E1-E94BA57D56F6}" type="presParOf" srcId="{8092E75E-B843-0C4E-A6AC-6E1AAB98DB28}" destId="{8B41FD89-474E-6A42-AA5F-FA16C85FB5AA}" srcOrd="4" destOrd="0" presId="urn:microsoft.com/office/officeart/2005/8/layout/matrix1"/>
    <dgm:cxn modelId="{03DD5501-3918-A84A-B00A-E29EC3A58E51}" type="presParOf" srcId="{8092E75E-B843-0C4E-A6AC-6E1AAB98DB28}" destId="{5A2B5F74-55A7-0D4A-A91B-F5D6982173C1}" srcOrd="5" destOrd="0" presId="urn:microsoft.com/office/officeart/2005/8/layout/matrix1"/>
    <dgm:cxn modelId="{10275A8F-05F4-3C4A-9762-44BABEDD8D0F}" type="presParOf" srcId="{8092E75E-B843-0C4E-A6AC-6E1AAB98DB28}" destId="{B21B699B-B46A-B145-99EA-996A41FD8FA3}" srcOrd="6" destOrd="0" presId="urn:microsoft.com/office/officeart/2005/8/layout/matrix1"/>
    <dgm:cxn modelId="{E6E06D4A-FEC0-C145-9214-F811C971BBBD}" type="presParOf" srcId="{8092E75E-B843-0C4E-A6AC-6E1AAB98DB28}" destId="{C96BB4D7-D50E-404C-B165-EF058029E691}" srcOrd="7" destOrd="0" presId="urn:microsoft.com/office/officeart/2005/8/layout/matrix1"/>
    <dgm:cxn modelId="{815F0A49-D050-E24D-8F38-5499AD1A5709}" type="presParOf" srcId="{425A04AA-D513-6E40-B796-8C6B2A3B0F8E}" destId="{2BD5CF4B-2D9C-3D44-95B1-C4382D000E2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84456B-AE58-164D-882F-5724A69C3E35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426B6C-C413-5F48-8CC2-3181DAF22502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2400" dirty="0" smtClean="0">
              <a:latin typeface="Arial Narrow"/>
              <a:cs typeface="Arial Narrow"/>
            </a:rPr>
            <a:t>A.  Co-Creative Inquiry </a:t>
          </a:r>
          <a:endParaRPr lang="en-US" sz="2400" dirty="0">
            <a:latin typeface="Arial Narrow"/>
            <a:cs typeface="Arial Narrow"/>
          </a:endParaRPr>
        </a:p>
      </dgm:t>
    </dgm:pt>
    <dgm:pt modelId="{C55C42CE-0995-8A40-BF34-7EF5BFFF6C6B}" type="parTrans" cxnId="{DAF29B0A-6B54-C74C-B2F9-DFF87DF28B7B}">
      <dgm:prSet/>
      <dgm:spPr/>
      <dgm:t>
        <a:bodyPr/>
        <a:lstStyle/>
        <a:p>
          <a:endParaRPr lang="en-US"/>
        </a:p>
      </dgm:t>
    </dgm:pt>
    <dgm:pt modelId="{A53DB0B1-AB48-6840-A6C8-E843F7D6D802}" type="sibTrans" cxnId="{DAF29B0A-6B54-C74C-B2F9-DFF87DF28B7B}">
      <dgm:prSet/>
      <dgm:spPr/>
      <dgm:t>
        <a:bodyPr/>
        <a:lstStyle/>
        <a:p>
          <a:endParaRPr lang="en-US"/>
        </a:p>
      </dgm:t>
    </dgm:pt>
    <dgm:pt modelId="{B0E42063-F429-B641-B2E8-75ABB7DCFBD2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2400" dirty="0" smtClean="0">
              <a:latin typeface="Arial Narrow"/>
              <a:cs typeface="Arial Narrow"/>
            </a:rPr>
            <a:t>B.  Co-Creative Dialogue</a:t>
          </a:r>
          <a:endParaRPr lang="en-US" sz="2400" dirty="0">
            <a:latin typeface="Arial Narrow"/>
            <a:cs typeface="Arial Narrow"/>
          </a:endParaRPr>
        </a:p>
      </dgm:t>
    </dgm:pt>
    <dgm:pt modelId="{5827DA0F-ED15-F548-8186-97BF5C9D478C}" type="parTrans" cxnId="{5B3FB138-FE9E-484C-A628-76332D693AB1}">
      <dgm:prSet/>
      <dgm:spPr/>
      <dgm:t>
        <a:bodyPr/>
        <a:lstStyle/>
        <a:p>
          <a:endParaRPr lang="en-US"/>
        </a:p>
      </dgm:t>
    </dgm:pt>
    <dgm:pt modelId="{57B4F780-E612-7D44-AADA-568C8AE63451}" type="sibTrans" cxnId="{5B3FB138-FE9E-484C-A628-76332D693AB1}">
      <dgm:prSet/>
      <dgm:spPr/>
      <dgm:t>
        <a:bodyPr/>
        <a:lstStyle/>
        <a:p>
          <a:endParaRPr lang="en-US"/>
        </a:p>
      </dgm:t>
    </dgm:pt>
    <dgm:pt modelId="{C79C41DB-67F9-A14C-B53F-2F9DD1635166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2400" dirty="0" smtClean="0">
              <a:latin typeface="Arial Narrow"/>
              <a:cs typeface="Arial Narrow"/>
            </a:rPr>
            <a:t>C.  Co-Creative Discovery</a:t>
          </a:r>
          <a:endParaRPr lang="en-US" sz="2400" dirty="0">
            <a:latin typeface="Arial Narrow"/>
            <a:cs typeface="Arial Narrow"/>
          </a:endParaRPr>
        </a:p>
      </dgm:t>
    </dgm:pt>
    <dgm:pt modelId="{C4680073-62CD-0B4F-A629-6DB82CF35DB9}" type="parTrans" cxnId="{DE104911-F286-F64D-BC11-38FDE5DFD756}">
      <dgm:prSet/>
      <dgm:spPr/>
      <dgm:t>
        <a:bodyPr/>
        <a:lstStyle/>
        <a:p>
          <a:endParaRPr lang="en-US"/>
        </a:p>
      </dgm:t>
    </dgm:pt>
    <dgm:pt modelId="{C71F0310-7DA2-4449-AA7C-2553493A757E}" type="sibTrans" cxnId="{DE104911-F286-F64D-BC11-38FDE5DFD756}">
      <dgm:prSet/>
      <dgm:spPr/>
      <dgm:t>
        <a:bodyPr/>
        <a:lstStyle/>
        <a:p>
          <a:endParaRPr lang="en-US"/>
        </a:p>
      </dgm:t>
    </dgm:pt>
    <dgm:pt modelId="{FCF78918-640A-C347-BE49-E0A3596BFDC1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Collaborative participant observation</a:t>
          </a:r>
          <a:endParaRPr lang="en-US" dirty="0">
            <a:latin typeface="Arial Narrow"/>
            <a:cs typeface="Arial Narrow"/>
          </a:endParaRPr>
        </a:p>
      </dgm:t>
    </dgm:pt>
    <dgm:pt modelId="{9465A7CD-2FF1-4B41-987C-42767CF52FA8}" type="parTrans" cxnId="{FED15B5C-37C5-9143-A823-C949CAC625FC}">
      <dgm:prSet/>
      <dgm:spPr/>
      <dgm:t>
        <a:bodyPr/>
        <a:lstStyle/>
        <a:p>
          <a:endParaRPr lang="en-US"/>
        </a:p>
      </dgm:t>
    </dgm:pt>
    <dgm:pt modelId="{C9497189-677D-3741-AB96-FF82B4EE4D35}" type="sibTrans" cxnId="{FED15B5C-37C5-9143-A823-C949CAC625FC}">
      <dgm:prSet/>
      <dgm:spPr/>
      <dgm:t>
        <a:bodyPr/>
        <a:lstStyle/>
        <a:p>
          <a:endParaRPr lang="en-US"/>
        </a:p>
      </dgm:t>
    </dgm:pt>
    <dgm:pt modelId="{270A6F2D-64EB-FA4F-96CF-ABC88076F394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Participatory research workshops (and ancillary methods)</a:t>
          </a:r>
          <a:endParaRPr lang="en-US" dirty="0">
            <a:latin typeface="Arial Narrow"/>
            <a:cs typeface="Arial Narrow"/>
          </a:endParaRPr>
        </a:p>
      </dgm:t>
    </dgm:pt>
    <dgm:pt modelId="{BF1B97DF-E054-3F45-8643-8785E1F98D36}" type="parTrans" cxnId="{D339DEF0-E66A-504D-AE0B-16CDF5514F45}">
      <dgm:prSet/>
      <dgm:spPr/>
      <dgm:t>
        <a:bodyPr/>
        <a:lstStyle/>
        <a:p>
          <a:endParaRPr lang="en-US"/>
        </a:p>
      </dgm:t>
    </dgm:pt>
    <dgm:pt modelId="{891647DD-534C-AE4D-87B2-A89CA60EEA04}" type="sibTrans" cxnId="{D339DEF0-E66A-504D-AE0B-16CDF5514F45}">
      <dgm:prSet/>
      <dgm:spPr/>
      <dgm:t>
        <a:bodyPr/>
        <a:lstStyle/>
        <a:p>
          <a:endParaRPr lang="en-US"/>
        </a:p>
      </dgm:t>
    </dgm:pt>
    <dgm:pt modelId="{6E04EB6A-8623-584A-B996-C2531C520DB6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Practice-led research</a:t>
          </a:r>
          <a:endParaRPr lang="en-US" dirty="0">
            <a:latin typeface="Arial Narrow"/>
            <a:cs typeface="Arial Narrow"/>
          </a:endParaRPr>
        </a:p>
      </dgm:t>
    </dgm:pt>
    <dgm:pt modelId="{ABA17C58-603B-9B43-91AE-51751766369B}" type="parTrans" cxnId="{D1773778-69A9-E343-A761-A7428D5CB5A8}">
      <dgm:prSet/>
      <dgm:spPr/>
      <dgm:t>
        <a:bodyPr/>
        <a:lstStyle/>
        <a:p>
          <a:endParaRPr lang="en-US"/>
        </a:p>
      </dgm:t>
    </dgm:pt>
    <dgm:pt modelId="{3192B117-B769-B645-87D7-A26AF1B788A2}" type="sibTrans" cxnId="{D1773778-69A9-E343-A761-A7428D5CB5A8}">
      <dgm:prSet/>
      <dgm:spPr/>
      <dgm:t>
        <a:bodyPr/>
        <a:lstStyle/>
        <a:p>
          <a:endParaRPr lang="en-US"/>
        </a:p>
      </dgm:t>
    </dgm:pt>
    <dgm:pt modelId="{0986334A-78C2-DD4C-9DB3-F3523F0FF2EF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Producing an album of 10 songs</a:t>
          </a:r>
          <a:endParaRPr lang="en-US" dirty="0">
            <a:latin typeface="Arial Narrow"/>
            <a:cs typeface="Arial Narrow"/>
          </a:endParaRPr>
        </a:p>
      </dgm:t>
    </dgm:pt>
    <dgm:pt modelId="{C97A5B79-43C8-2441-AA31-21C35FCF6DD1}" type="parTrans" cxnId="{9F2794E6-20BB-6747-A01B-6AEFA9D6DFB9}">
      <dgm:prSet/>
      <dgm:spPr/>
      <dgm:t>
        <a:bodyPr/>
        <a:lstStyle/>
        <a:p>
          <a:endParaRPr lang="en-US"/>
        </a:p>
      </dgm:t>
    </dgm:pt>
    <dgm:pt modelId="{4AA4A4EC-AB9D-0142-87BF-2726C92B9D82}" type="sibTrans" cxnId="{9F2794E6-20BB-6747-A01B-6AEFA9D6DFB9}">
      <dgm:prSet/>
      <dgm:spPr/>
      <dgm:t>
        <a:bodyPr/>
        <a:lstStyle/>
        <a:p>
          <a:endParaRPr lang="en-US"/>
        </a:p>
      </dgm:t>
    </dgm:pt>
    <dgm:pt modelId="{0E517A6D-163F-B249-A87D-6078F0952BA7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Tour and other participatory public events</a:t>
          </a:r>
          <a:endParaRPr lang="en-US" dirty="0">
            <a:latin typeface="Arial Narrow"/>
            <a:cs typeface="Arial Narrow"/>
          </a:endParaRPr>
        </a:p>
      </dgm:t>
    </dgm:pt>
    <dgm:pt modelId="{59B36C04-3B79-B747-80B2-1023A8F8400C}" type="parTrans" cxnId="{A6EF7472-843F-A54B-AB9D-024C705C8E0F}">
      <dgm:prSet/>
      <dgm:spPr/>
      <dgm:t>
        <a:bodyPr/>
        <a:lstStyle/>
        <a:p>
          <a:endParaRPr lang="en-US"/>
        </a:p>
      </dgm:t>
    </dgm:pt>
    <dgm:pt modelId="{082B3944-96EE-A04D-ADDF-8DC2B3072417}" type="sibTrans" cxnId="{A6EF7472-843F-A54B-AB9D-024C705C8E0F}">
      <dgm:prSet/>
      <dgm:spPr/>
      <dgm:t>
        <a:bodyPr/>
        <a:lstStyle/>
        <a:p>
          <a:endParaRPr lang="en-US"/>
        </a:p>
      </dgm:t>
    </dgm:pt>
    <dgm:pt modelId="{F4C901ED-4204-6D4F-8193-A83623F42856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Podcasts and web-based dialogue</a:t>
          </a:r>
          <a:endParaRPr lang="en-US" dirty="0">
            <a:latin typeface="Arial Narrow"/>
            <a:cs typeface="Arial Narrow"/>
          </a:endParaRPr>
        </a:p>
      </dgm:t>
    </dgm:pt>
    <dgm:pt modelId="{BA2BA463-4759-074E-8282-67005C4A7556}" type="parTrans" cxnId="{B8EEF300-929F-244E-B527-DBCF21790688}">
      <dgm:prSet/>
      <dgm:spPr/>
      <dgm:t>
        <a:bodyPr/>
        <a:lstStyle/>
        <a:p>
          <a:endParaRPr lang="en-US"/>
        </a:p>
      </dgm:t>
    </dgm:pt>
    <dgm:pt modelId="{B90E3D15-EAA3-824A-9D8C-93D9E99EC6A7}" type="sibTrans" cxnId="{B8EEF300-929F-244E-B527-DBCF21790688}">
      <dgm:prSet/>
      <dgm:spPr/>
      <dgm:t>
        <a:bodyPr/>
        <a:lstStyle/>
        <a:p>
          <a:endParaRPr lang="en-US"/>
        </a:p>
      </dgm:t>
    </dgm:pt>
    <dgm:pt modelId="{6D07BED6-24D7-244C-AF87-49B6D1AEB4FD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Broadcast media</a:t>
          </a:r>
          <a:endParaRPr lang="en-US" dirty="0">
            <a:latin typeface="Arial Narrow"/>
            <a:cs typeface="Arial Narrow"/>
          </a:endParaRPr>
        </a:p>
      </dgm:t>
    </dgm:pt>
    <dgm:pt modelId="{C3ABD34A-6DD4-4A4F-9817-E660D268E9DC}" type="parTrans" cxnId="{0274967F-F621-8443-BA5F-F2FC511E6FF3}">
      <dgm:prSet/>
      <dgm:spPr/>
      <dgm:t>
        <a:bodyPr/>
        <a:lstStyle/>
        <a:p>
          <a:endParaRPr lang="en-US"/>
        </a:p>
      </dgm:t>
    </dgm:pt>
    <dgm:pt modelId="{57EBE493-FBC9-7F4E-AA38-AD7F3A1B753E}" type="sibTrans" cxnId="{0274967F-F621-8443-BA5F-F2FC511E6FF3}">
      <dgm:prSet/>
      <dgm:spPr/>
      <dgm:t>
        <a:bodyPr/>
        <a:lstStyle/>
        <a:p>
          <a:endParaRPr lang="en-US"/>
        </a:p>
      </dgm:t>
    </dgm:pt>
    <dgm:pt modelId="{9D4395D9-0C81-1243-9F83-9745269DA91D}">
      <dgm:prSet phldrT="[Text]"/>
      <dgm:spPr/>
      <dgm:t>
        <a:bodyPr/>
        <a:lstStyle/>
        <a:p>
          <a:r>
            <a:rPr lang="en-US" dirty="0" smtClean="0">
              <a:latin typeface="Arial Narrow"/>
              <a:cs typeface="Arial Narrow"/>
            </a:rPr>
            <a:t>Songwriting sessions in prisons and community justice sites (and with others)</a:t>
          </a:r>
          <a:endParaRPr lang="en-US" dirty="0">
            <a:latin typeface="Arial Narrow"/>
            <a:cs typeface="Arial Narrow"/>
          </a:endParaRPr>
        </a:p>
      </dgm:t>
    </dgm:pt>
    <dgm:pt modelId="{595D04C7-8550-FF40-9BE9-C70BE2A8C51E}" type="parTrans" cxnId="{787AD05B-E507-F848-9AE1-BCE9642A6D39}">
      <dgm:prSet/>
      <dgm:spPr/>
      <dgm:t>
        <a:bodyPr/>
        <a:lstStyle/>
        <a:p>
          <a:endParaRPr lang="en-US"/>
        </a:p>
      </dgm:t>
    </dgm:pt>
    <dgm:pt modelId="{85B28E15-C050-7047-9949-484D29A5A0AA}" type="sibTrans" cxnId="{787AD05B-E507-F848-9AE1-BCE9642A6D39}">
      <dgm:prSet/>
      <dgm:spPr/>
      <dgm:t>
        <a:bodyPr/>
        <a:lstStyle/>
        <a:p>
          <a:endParaRPr lang="en-US"/>
        </a:p>
      </dgm:t>
    </dgm:pt>
    <dgm:pt modelId="{A8070561-32AC-EF4F-8063-AF6E1CCC60CE}">
      <dgm:prSet phldrT="[Text]"/>
      <dgm:spPr/>
      <dgm:t>
        <a:bodyPr/>
        <a:lstStyle/>
        <a:p>
          <a:r>
            <a:rPr lang="en-US" dirty="0" err="1" smtClean="0">
              <a:latin typeface="Arial Narrow"/>
              <a:cs typeface="Arial Narrow"/>
            </a:rPr>
            <a:t>Vox</a:t>
          </a:r>
          <a:r>
            <a:rPr lang="en-US" dirty="0" smtClean="0">
              <a:latin typeface="Arial Narrow"/>
              <a:cs typeface="Arial Narrow"/>
            </a:rPr>
            <a:t> Unbound</a:t>
          </a:r>
          <a:endParaRPr lang="en-US" dirty="0">
            <a:latin typeface="Arial Narrow"/>
            <a:cs typeface="Arial Narrow"/>
          </a:endParaRPr>
        </a:p>
      </dgm:t>
    </dgm:pt>
    <dgm:pt modelId="{746E15D6-7A5A-5C40-8C62-427532C6A771}" type="parTrans" cxnId="{AE90209F-EA5C-1D4D-8D2D-0C7526EA7843}">
      <dgm:prSet/>
      <dgm:spPr/>
      <dgm:t>
        <a:bodyPr/>
        <a:lstStyle/>
        <a:p>
          <a:endParaRPr lang="en-US"/>
        </a:p>
      </dgm:t>
    </dgm:pt>
    <dgm:pt modelId="{6D63A957-E1E2-9D4D-BC97-94885225FB3D}" type="sibTrans" cxnId="{AE90209F-EA5C-1D4D-8D2D-0C7526EA7843}">
      <dgm:prSet/>
      <dgm:spPr/>
      <dgm:t>
        <a:bodyPr/>
        <a:lstStyle/>
        <a:p>
          <a:endParaRPr lang="en-US"/>
        </a:p>
      </dgm:t>
    </dgm:pt>
    <dgm:pt modelId="{0B6CEEC8-DE69-F248-AA97-F232BA328E58}" type="pres">
      <dgm:prSet presAssocID="{5A84456B-AE58-164D-882F-5724A69C3E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DD6C45-28EB-8247-97A8-0E5E89643458}" type="pres">
      <dgm:prSet presAssocID="{73426B6C-C413-5F48-8CC2-3181DAF22502}" presName="linNode" presStyleCnt="0"/>
      <dgm:spPr/>
    </dgm:pt>
    <dgm:pt modelId="{FA0F61CA-1C3A-EE41-A123-EBF0D16A30DB}" type="pres">
      <dgm:prSet presAssocID="{73426B6C-C413-5F48-8CC2-3181DAF22502}" presName="parentText" presStyleLbl="node1" presStyleIdx="0" presStyleCnt="3" custScaleY="6940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637C76-7CC7-924C-B132-52E99F0A24E1}" type="pres">
      <dgm:prSet presAssocID="{73426B6C-C413-5F48-8CC2-3181DAF22502}" presName="descendantText" presStyleLbl="alignAccFollowNode1" presStyleIdx="0" presStyleCnt="3" custScaleY="58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EB1979-18A1-8140-887F-6764F704A6A1}" type="pres">
      <dgm:prSet presAssocID="{A53DB0B1-AB48-6840-A6C8-E843F7D6D802}" presName="sp" presStyleCnt="0"/>
      <dgm:spPr/>
    </dgm:pt>
    <dgm:pt modelId="{79F34AE3-80BA-EB4C-93C6-585283CAD093}" type="pres">
      <dgm:prSet presAssocID="{B0E42063-F429-B641-B2E8-75ABB7DCFBD2}" presName="linNode" presStyleCnt="0"/>
      <dgm:spPr/>
    </dgm:pt>
    <dgm:pt modelId="{57A6ACEC-63C3-0249-AA8D-8E0051143A9F}" type="pres">
      <dgm:prSet presAssocID="{B0E42063-F429-B641-B2E8-75ABB7DCFBD2}" presName="parentText" presStyleLbl="node1" presStyleIdx="1" presStyleCnt="3" custScaleY="7699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EAF09-4A7E-7341-992A-53FF1C1A82DE}" type="pres">
      <dgm:prSet presAssocID="{B0E42063-F429-B641-B2E8-75ABB7DCFBD2}" presName="descendantText" presStyleLbl="alignAccFollowNode1" presStyleIdx="1" presStyleCnt="3" custScaleY="721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DC9823-64F0-A542-8A4B-8F20186A2466}" type="pres">
      <dgm:prSet presAssocID="{57B4F780-E612-7D44-AADA-568C8AE63451}" presName="sp" presStyleCnt="0"/>
      <dgm:spPr/>
    </dgm:pt>
    <dgm:pt modelId="{E8EE3FD6-68BF-9C4E-B6D1-63AD410A2C6B}" type="pres">
      <dgm:prSet presAssocID="{C79C41DB-67F9-A14C-B53F-2F9DD1635166}" presName="linNode" presStyleCnt="0"/>
      <dgm:spPr/>
    </dgm:pt>
    <dgm:pt modelId="{0B9726B9-AA71-6844-B72D-4E74A5486E6E}" type="pres">
      <dgm:prSet presAssocID="{C79C41DB-67F9-A14C-B53F-2F9DD1635166}" presName="parentText" presStyleLbl="node1" presStyleIdx="2" presStyleCnt="3" custScaleY="742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506113-3780-024C-B288-98CD19EB4EB0}" type="pres">
      <dgm:prSet presAssocID="{C79C41DB-67F9-A14C-B53F-2F9DD1635166}" presName="descendantText" presStyleLbl="alignAccFollowNode1" presStyleIdx="2" presStyleCnt="3" custScaleY="624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3FB138-FE9E-484C-A628-76332D693AB1}" srcId="{5A84456B-AE58-164D-882F-5724A69C3E35}" destId="{B0E42063-F429-B641-B2E8-75ABB7DCFBD2}" srcOrd="1" destOrd="0" parTransId="{5827DA0F-ED15-F548-8186-97BF5C9D478C}" sibTransId="{57B4F780-E612-7D44-AADA-568C8AE63451}"/>
    <dgm:cxn modelId="{09657E33-2D57-1745-B0E1-298CD099BF28}" type="presOf" srcId="{A8070561-32AC-EF4F-8063-AF6E1CCC60CE}" destId="{F3637C76-7CC7-924C-B132-52E99F0A24E1}" srcOrd="0" destOrd="1" presId="urn:microsoft.com/office/officeart/2005/8/layout/vList5"/>
    <dgm:cxn modelId="{FED15B5C-37C5-9143-A823-C949CAC625FC}" srcId="{C79C41DB-67F9-A14C-B53F-2F9DD1635166}" destId="{FCF78918-640A-C347-BE49-E0A3596BFDC1}" srcOrd="0" destOrd="0" parTransId="{9465A7CD-2FF1-4B41-987C-42767CF52FA8}" sibTransId="{C9497189-677D-3741-AB96-FF82B4EE4D35}"/>
    <dgm:cxn modelId="{201A4983-F3E2-7144-B518-20B8366AB22A}" type="presOf" srcId="{C79C41DB-67F9-A14C-B53F-2F9DD1635166}" destId="{0B9726B9-AA71-6844-B72D-4E74A5486E6E}" srcOrd="0" destOrd="0" presId="urn:microsoft.com/office/officeart/2005/8/layout/vList5"/>
    <dgm:cxn modelId="{C7C935A9-4AA3-CF4E-A1AB-DD8E8B42E752}" type="presOf" srcId="{B0E42063-F429-B641-B2E8-75ABB7DCFBD2}" destId="{57A6ACEC-63C3-0249-AA8D-8E0051143A9F}" srcOrd="0" destOrd="0" presId="urn:microsoft.com/office/officeart/2005/8/layout/vList5"/>
    <dgm:cxn modelId="{DE104911-F286-F64D-BC11-38FDE5DFD756}" srcId="{5A84456B-AE58-164D-882F-5724A69C3E35}" destId="{C79C41DB-67F9-A14C-B53F-2F9DD1635166}" srcOrd="2" destOrd="0" parTransId="{C4680073-62CD-0B4F-A629-6DB82CF35DB9}" sibTransId="{C71F0310-7DA2-4449-AA7C-2553493A757E}"/>
    <dgm:cxn modelId="{AE90209F-EA5C-1D4D-8D2D-0C7526EA7843}" srcId="{73426B6C-C413-5F48-8CC2-3181DAF22502}" destId="{A8070561-32AC-EF4F-8063-AF6E1CCC60CE}" srcOrd="1" destOrd="0" parTransId="{746E15D6-7A5A-5C40-8C62-427532C6A771}" sibTransId="{6D63A957-E1E2-9D4D-BC97-94885225FB3D}"/>
    <dgm:cxn modelId="{E2D6A04F-B1A4-6C4D-BE8F-1D28807104B9}" type="presOf" srcId="{5A84456B-AE58-164D-882F-5724A69C3E35}" destId="{0B6CEEC8-DE69-F248-AA97-F232BA328E58}" srcOrd="0" destOrd="0" presId="urn:microsoft.com/office/officeart/2005/8/layout/vList5"/>
    <dgm:cxn modelId="{D339DEF0-E66A-504D-AE0B-16CDF5514F45}" srcId="{C79C41DB-67F9-A14C-B53F-2F9DD1635166}" destId="{270A6F2D-64EB-FA4F-96CF-ABC88076F394}" srcOrd="1" destOrd="0" parTransId="{BF1B97DF-E054-3F45-8643-8785E1F98D36}" sibTransId="{891647DD-534C-AE4D-87B2-A89CA60EEA04}"/>
    <dgm:cxn modelId="{0BBBC8BB-DD1A-F34B-9BCF-4E3CABEEBF6A}" type="presOf" srcId="{FCF78918-640A-C347-BE49-E0A3596BFDC1}" destId="{4E506113-3780-024C-B288-98CD19EB4EB0}" srcOrd="0" destOrd="0" presId="urn:microsoft.com/office/officeart/2005/8/layout/vList5"/>
    <dgm:cxn modelId="{0274967F-F621-8443-BA5F-F2FC511E6FF3}" srcId="{B0E42063-F429-B641-B2E8-75ABB7DCFBD2}" destId="{6D07BED6-24D7-244C-AF87-49B6D1AEB4FD}" srcOrd="3" destOrd="0" parTransId="{C3ABD34A-6DD4-4A4F-9817-E660D268E9DC}" sibTransId="{57EBE493-FBC9-7F4E-AA38-AD7F3A1B753E}"/>
    <dgm:cxn modelId="{D1773778-69A9-E343-A761-A7428D5CB5A8}" srcId="{C79C41DB-67F9-A14C-B53F-2F9DD1635166}" destId="{6E04EB6A-8623-584A-B996-C2531C520DB6}" srcOrd="2" destOrd="0" parTransId="{ABA17C58-603B-9B43-91AE-51751766369B}" sibTransId="{3192B117-B769-B645-87D7-A26AF1B788A2}"/>
    <dgm:cxn modelId="{787AD05B-E507-F848-9AE1-BCE9642A6D39}" srcId="{73426B6C-C413-5F48-8CC2-3181DAF22502}" destId="{9D4395D9-0C81-1243-9F83-9745269DA91D}" srcOrd="0" destOrd="0" parTransId="{595D04C7-8550-FF40-9BE9-C70BE2A8C51E}" sibTransId="{85B28E15-C050-7047-9949-484D29A5A0AA}"/>
    <dgm:cxn modelId="{4EFC077C-562F-704A-A820-3428DDCAA52F}" type="presOf" srcId="{270A6F2D-64EB-FA4F-96CF-ABC88076F394}" destId="{4E506113-3780-024C-B288-98CD19EB4EB0}" srcOrd="0" destOrd="1" presId="urn:microsoft.com/office/officeart/2005/8/layout/vList5"/>
    <dgm:cxn modelId="{9F2794E6-20BB-6747-A01B-6AEFA9D6DFB9}" srcId="{B0E42063-F429-B641-B2E8-75ABB7DCFBD2}" destId="{0986334A-78C2-DD4C-9DB3-F3523F0FF2EF}" srcOrd="0" destOrd="0" parTransId="{C97A5B79-43C8-2441-AA31-21C35FCF6DD1}" sibTransId="{4AA4A4EC-AB9D-0142-87BF-2726C92B9D82}"/>
    <dgm:cxn modelId="{B1132845-6076-0446-B6AE-507554B1E82D}" type="presOf" srcId="{6E04EB6A-8623-584A-B996-C2531C520DB6}" destId="{4E506113-3780-024C-B288-98CD19EB4EB0}" srcOrd="0" destOrd="2" presId="urn:microsoft.com/office/officeart/2005/8/layout/vList5"/>
    <dgm:cxn modelId="{B8EEF300-929F-244E-B527-DBCF21790688}" srcId="{B0E42063-F429-B641-B2E8-75ABB7DCFBD2}" destId="{F4C901ED-4204-6D4F-8193-A83623F42856}" srcOrd="2" destOrd="0" parTransId="{BA2BA463-4759-074E-8282-67005C4A7556}" sibTransId="{B90E3D15-EAA3-824A-9D8C-93D9E99EC6A7}"/>
    <dgm:cxn modelId="{A6EF7472-843F-A54B-AB9D-024C705C8E0F}" srcId="{B0E42063-F429-B641-B2E8-75ABB7DCFBD2}" destId="{0E517A6D-163F-B249-A87D-6078F0952BA7}" srcOrd="1" destOrd="0" parTransId="{59B36C04-3B79-B747-80B2-1023A8F8400C}" sibTransId="{082B3944-96EE-A04D-ADDF-8DC2B3072417}"/>
    <dgm:cxn modelId="{1A664638-A679-FF49-871A-C2AFADB23B3C}" type="presOf" srcId="{6D07BED6-24D7-244C-AF87-49B6D1AEB4FD}" destId="{B36EAF09-4A7E-7341-992A-53FF1C1A82DE}" srcOrd="0" destOrd="3" presId="urn:microsoft.com/office/officeart/2005/8/layout/vList5"/>
    <dgm:cxn modelId="{B392A938-F17A-DD4F-A1F3-9B7B96EDBA74}" type="presOf" srcId="{73426B6C-C413-5F48-8CC2-3181DAF22502}" destId="{FA0F61CA-1C3A-EE41-A123-EBF0D16A30DB}" srcOrd="0" destOrd="0" presId="urn:microsoft.com/office/officeart/2005/8/layout/vList5"/>
    <dgm:cxn modelId="{A45F11DF-84FD-6C4A-BE59-693904BD4FE4}" type="presOf" srcId="{0986334A-78C2-DD4C-9DB3-F3523F0FF2EF}" destId="{B36EAF09-4A7E-7341-992A-53FF1C1A82DE}" srcOrd="0" destOrd="0" presId="urn:microsoft.com/office/officeart/2005/8/layout/vList5"/>
    <dgm:cxn modelId="{DC6B64BE-1DCB-444E-971C-16A44B50F917}" type="presOf" srcId="{9D4395D9-0C81-1243-9F83-9745269DA91D}" destId="{F3637C76-7CC7-924C-B132-52E99F0A24E1}" srcOrd="0" destOrd="0" presId="urn:microsoft.com/office/officeart/2005/8/layout/vList5"/>
    <dgm:cxn modelId="{1195789E-980B-284A-B716-D0E1FD6B7DD8}" type="presOf" srcId="{F4C901ED-4204-6D4F-8193-A83623F42856}" destId="{B36EAF09-4A7E-7341-992A-53FF1C1A82DE}" srcOrd="0" destOrd="2" presId="urn:microsoft.com/office/officeart/2005/8/layout/vList5"/>
    <dgm:cxn modelId="{DAF29B0A-6B54-C74C-B2F9-DFF87DF28B7B}" srcId="{5A84456B-AE58-164D-882F-5724A69C3E35}" destId="{73426B6C-C413-5F48-8CC2-3181DAF22502}" srcOrd="0" destOrd="0" parTransId="{C55C42CE-0995-8A40-BF34-7EF5BFFF6C6B}" sibTransId="{A53DB0B1-AB48-6840-A6C8-E843F7D6D802}"/>
    <dgm:cxn modelId="{12535518-4189-C340-AB45-9B9854BA0117}" type="presOf" srcId="{0E517A6D-163F-B249-A87D-6078F0952BA7}" destId="{B36EAF09-4A7E-7341-992A-53FF1C1A82DE}" srcOrd="0" destOrd="1" presId="urn:microsoft.com/office/officeart/2005/8/layout/vList5"/>
    <dgm:cxn modelId="{3670A178-7EC1-D14B-8019-14DDCDE83990}" type="presParOf" srcId="{0B6CEEC8-DE69-F248-AA97-F232BA328E58}" destId="{51DD6C45-28EB-8247-97A8-0E5E89643458}" srcOrd="0" destOrd="0" presId="urn:microsoft.com/office/officeart/2005/8/layout/vList5"/>
    <dgm:cxn modelId="{2612E9FD-CDA2-9B4C-93A1-3697CB29647F}" type="presParOf" srcId="{51DD6C45-28EB-8247-97A8-0E5E89643458}" destId="{FA0F61CA-1C3A-EE41-A123-EBF0D16A30DB}" srcOrd="0" destOrd="0" presId="urn:microsoft.com/office/officeart/2005/8/layout/vList5"/>
    <dgm:cxn modelId="{87F9345F-DCC1-EF45-A74A-98760F8C5EB5}" type="presParOf" srcId="{51DD6C45-28EB-8247-97A8-0E5E89643458}" destId="{F3637C76-7CC7-924C-B132-52E99F0A24E1}" srcOrd="1" destOrd="0" presId="urn:microsoft.com/office/officeart/2005/8/layout/vList5"/>
    <dgm:cxn modelId="{D538D586-204F-FC43-A2EE-C083CFB8B55B}" type="presParOf" srcId="{0B6CEEC8-DE69-F248-AA97-F232BA328E58}" destId="{2DEB1979-18A1-8140-887F-6764F704A6A1}" srcOrd="1" destOrd="0" presId="urn:microsoft.com/office/officeart/2005/8/layout/vList5"/>
    <dgm:cxn modelId="{58602A11-43C4-E544-992C-683017A694E7}" type="presParOf" srcId="{0B6CEEC8-DE69-F248-AA97-F232BA328E58}" destId="{79F34AE3-80BA-EB4C-93C6-585283CAD093}" srcOrd="2" destOrd="0" presId="urn:microsoft.com/office/officeart/2005/8/layout/vList5"/>
    <dgm:cxn modelId="{834FB9CF-ECC5-314B-B3C2-6E01205F33D3}" type="presParOf" srcId="{79F34AE3-80BA-EB4C-93C6-585283CAD093}" destId="{57A6ACEC-63C3-0249-AA8D-8E0051143A9F}" srcOrd="0" destOrd="0" presId="urn:microsoft.com/office/officeart/2005/8/layout/vList5"/>
    <dgm:cxn modelId="{92DF3FE8-A1C5-D947-BAF7-AE3A378A9843}" type="presParOf" srcId="{79F34AE3-80BA-EB4C-93C6-585283CAD093}" destId="{B36EAF09-4A7E-7341-992A-53FF1C1A82DE}" srcOrd="1" destOrd="0" presId="urn:microsoft.com/office/officeart/2005/8/layout/vList5"/>
    <dgm:cxn modelId="{AC10190B-9D34-DF4C-81EB-1887E51B27BD}" type="presParOf" srcId="{0B6CEEC8-DE69-F248-AA97-F232BA328E58}" destId="{68DC9823-64F0-A542-8A4B-8F20186A2466}" srcOrd="3" destOrd="0" presId="urn:microsoft.com/office/officeart/2005/8/layout/vList5"/>
    <dgm:cxn modelId="{64EBEB36-AACF-874F-93A8-B80FB6E24AF5}" type="presParOf" srcId="{0B6CEEC8-DE69-F248-AA97-F232BA328E58}" destId="{E8EE3FD6-68BF-9C4E-B6D1-63AD410A2C6B}" srcOrd="4" destOrd="0" presId="urn:microsoft.com/office/officeart/2005/8/layout/vList5"/>
    <dgm:cxn modelId="{0B7355DE-97A0-CA45-A091-1294D0CDCAA0}" type="presParOf" srcId="{E8EE3FD6-68BF-9C4E-B6D1-63AD410A2C6B}" destId="{0B9726B9-AA71-6844-B72D-4E74A5486E6E}" srcOrd="0" destOrd="0" presId="urn:microsoft.com/office/officeart/2005/8/layout/vList5"/>
    <dgm:cxn modelId="{736713E2-D0DE-6A43-B5C2-565D98C85E82}" type="presParOf" srcId="{E8EE3FD6-68BF-9C4E-B6D1-63AD410A2C6B}" destId="{4E506113-3780-024C-B288-98CD19EB4E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1EA344-CE1D-4546-9218-9BD979C28CA8}" type="doc">
      <dgm:prSet loTypeId="urn:microsoft.com/office/officeart/2005/8/layout/pyramid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1D97B5-381B-2044-AD1E-5FCCF80B41D0}">
      <dgm:prSet phldrT="[Text]"/>
      <dgm:spPr/>
      <dgm:t>
        <a:bodyPr/>
        <a:lstStyle/>
        <a:p>
          <a:r>
            <a:rPr lang="en-US" dirty="0" err="1" smtClean="0"/>
            <a:t>Theoria</a:t>
          </a:r>
          <a:r>
            <a:rPr lang="en-US" dirty="0" smtClean="0"/>
            <a:t> (</a:t>
          </a:r>
          <a:r>
            <a:rPr lang="en-US" dirty="0" err="1" smtClean="0"/>
            <a:t>theorising</a:t>
          </a:r>
          <a:r>
            <a:rPr lang="en-US" dirty="0" smtClean="0"/>
            <a:t>)</a:t>
          </a:r>
          <a:endParaRPr lang="en-US" dirty="0"/>
        </a:p>
      </dgm:t>
    </dgm:pt>
    <dgm:pt modelId="{B87D08E3-DD6A-8F4D-A627-2E781398E931}" type="parTrans" cxnId="{D9AFD9C6-4FB0-B34E-88FD-DFE020125BC6}">
      <dgm:prSet/>
      <dgm:spPr/>
      <dgm:t>
        <a:bodyPr/>
        <a:lstStyle/>
        <a:p>
          <a:endParaRPr lang="en-US"/>
        </a:p>
      </dgm:t>
    </dgm:pt>
    <dgm:pt modelId="{87EACE8E-2838-454D-85FD-3D3A6FFDEF23}" type="sibTrans" cxnId="{D9AFD9C6-4FB0-B34E-88FD-DFE020125BC6}">
      <dgm:prSet/>
      <dgm:spPr/>
      <dgm:t>
        <a:bodyPr/>
        <a:lstStyle/>
        <a:p>
          <a:endParaRPr lang="en-US"/>
        </a:p>
      </dgm:t>
    </dgm:pt>
    <dgm:pt modelId="{E18880AD-D7B3-824E-AE0B-AFDB225BCA13}">
      <dgm:prSet phldrT="[Text]"/>
      <dgm:spPr/>
      <dgm:t>
        <a:bodyPr/>
        <a:lstStyle/>
        <a:p>
          <a:r>
            <a:rPr lang="en-US" dirty="0" smtClean="0"/>
            <a:t>Praxis (practicing)</a:t>
          </a:r>
          <a:endParaRPr lang="en-US" dirty="0"/>
        </a:p>
      </dgm:t>
    </dgm:pt>
    <dgm:pt modelId="{07B4AC56-B98C-5A4F-9424-E3868C5AC99C}" type="parTrans" cxnId="{2122C86B-B8E5-414B-8DD1-F8632F9F6E3D}">
      <dgm:prSet/>
      <dgm:spPr/>
      <dgm:t>
        <a:bodyPr/>
        <a:lstStyle/>
        <a:p>
          <a:endParaRPr lang="en-US"/>
        </a:p>
      </dgm:t>
    </dgm:pt>
    <dgm:pt modelId="{F019C1F6-9F00-0842-8E82-B54B51BC15CF}" type="sibTrans" cxnId="{2122C86B-B8E5-414B-8DD1-F8632F9F6E3D}">
      <dgm:prSet/>
      <dgm:spPr/>
      <dgm:t>
        <a:bodyPr/>
        <a:lstStyle/>
        <a:p>
          <a:endParaRPr lang="en-US"/>
        </a:p>
      </dgm:t>
    </dgm:pt>
    <dgm:pt modelId="{4B329932-2F0C-0941-B5E2-A4BF5E602F29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Re/integration</a:t>
          </a:r>
          <a:endParaRPr lang="en-US" dirty="0"/>
        </a:p>
      </dgm:t>
    </dgm:pt>
    <dgm:pt modelId="{61FFAC16-7DB1-B642-ABF2-9E7C82C38509}" type="parTrans" cxnId="{5BF8F3CD-57F4-1540-B86C-722E2E1AF5E2}">
      <dgm:prSet/>
      <dgm:spPr/>
      <dgm:t>
        <a:bodyPr/>
        <a:lstStyle/>
        <a:p>
          <a:endParaRPr lang="en-US"/>
        </a:p>
      </dgm:t>
    </dgm:pt>
    <dgm:pt modelId="{A646E922-2E61-A946-83D0-2D3C0AEA5086}" type="sibTrans" cxnId="{5BF8F3CD-57F4-1540-B86C-722E2E1AF5E2}">
      <dgm:prSet/>
      <dgm:spPr/>
      <dgm:t>
        <a:bodyPr/>
        <a:lstStyle/>
        <a:p>
          <a:endParaRPr lang="en-US"/>
        </a:p>
      </dgm:t>
    </dgm:pt>
    <dgm:pt modelId="{07A438EB-9E74-F341-9263-B8BA60260C95}">
      <dgm:prSet phldrT="[Text]"/>
      <dgm:spPr/>
      <dgm:t>
        <a:bodyPr/>
        <a:lstStyle/>
        <a:p>
          <a:r>
            <a:rPr lang="en-US" dirty="0" err="1" smtClean="0"/>
            <a:t>Poiesis</a:t>
          </a:r>
          <a:r>
            <a:rPr lang="en-US" dirty="0" smtClean="0"/>
            <a:t> (making)</a:t>
          </a:r>
          <a:endParaRPr lang="en-US" dirty="0"/>
        </a:p>
      </dgm:t>
    </dgm:pt>
    <dgm:pt modelId="{6B25B06E-F892-B64B-B058-20FBBBDAABE6}" type="parTrans" cxnId="{2AE98A0E-C960-534E-B6D1-17B696F2DE55}">
      <dgm:prSet/>
      <dgm:spPr/>
      <dgm:t>
        <a:bodyPr/>
        <a:lstStyle/>
        <a:p>
          <a:endParaRPr lang="en-US"/>
        </a:p>
      </dgm:t>
    </dgm:pt>
    <dgm:pt modelId="{89624A0D-66D8-D54C-A451-6BE8042A5E6A}" type="sibTrans" cxnId="{2AE98A0E-C960-534E-B6D1-17B696F2DE55}">
      <dgm:prSet/>
      <dgm:spPr/>
      <dgm:t>
        <a:bodyPr/>
        <a:lstStyle/>
        <a:p>
          <a:endParaRPr lang="en-US"/>
        </a:p>
      </dgm:t>
    </dgm:pt>
    <dgm:pt modelId="{6F0F2693-3C80-FF4D-B1AB-AC650533FED3}" type="pres">
      <dgm:prSet presAssocID="{E81EA344-CE1D-4546-9218-9BD979C28CA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0FC922-057E-1145-BFB2-94B2936B3F7B}" type="pres">
      <dgm:prSet presAssocID="{E81EA344-CE1D-4546-9218-9BD979C28CA8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8BAE58-AAE5-8E40-9270-311713661D32}" type="pres">
      <dgm:prSet presAssocID="{E81EA344-CE1D-4546-9218-9BD979C28CA8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09DE3-2B31-5C4D-BED4-84A6864B5300}" type="pres">
      <dgm:prSet presAssocID="{E81EA344-CE1D-4546-9218-9BD979C28CA8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7FB54-BB01-EC4F-A67E-95D0C0FAEEA8}" type="pres">
      <dgm:prSet presAssocID="{E81EA344-CE1D-4546-9218-9BD979C28CA8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F86706-01DB-DF43-AF8B-F7624EE3EEDB}" type="presOf" srcId="{2B1D97B5-381B-2044-AD1E-5FCCF80B41D0}" destId="{2D0FC922-057E-1145-BFB2-94B2936B3F7B}" srcOrd="0" destOrd="0" presId="urn:microsoft.com/office/officeart/2005/8/layout/pyramid4"/>
    <dgm:cxn modelId="{8E71506A-CF3D-3A4B-98B5-D81E45C737C9}" type="presOf" srcId="{4B329932-2F0C-0941-B5E2-A4BF5E602F29}" destId="{39109DE3-2B31-5C4D-BED4-84A6864B5300}" srcOrd="0" destOrd="0" presId="urn:microsoft.com/office/officeart/2005/8/layout/pyramid4"/>
    <dgm:cxn modelId="{2122C86B-B8E5-414B-8DD1-F8632F9F6E3D}" srcId="{E81EA344-CE1D-4546-9218-9BD979C28CA8}" destId="{E18880AD-D7B3-824E-AE0B-AFDB225BCA13}" srcOrd="1" destOrd="0" parTransId="{07B4AC56-B98C-5A4F-9424-E3868C5AC99C}" sibTransId="{F019C1F6-9F00-0842-8E82-B54B51BC15CF}"/>
    <dgm:cxn modelId="{21F2DAF8-1D97-A945-93B8-64DEF7413F56}" type="presOf" srcId="{E18880AD-D7B3-824E-AE0B-AFDB225BCA13}" destId="{1F8BAE58-AAE5-8E40-9270-311713661D32}" srcOrd="0" destOrd="0" presId="urn:microsoft.com/office/officeart/2005/8/layout/pyramid4"/>
    <dgm:cxn modelId="{95461249-0B23-0E45-B13C-4AB56FA3FF5D}" type="presOf" srcId="{07A438EB-9E74-F341-9263-B8BA60260C95}" destId="{0477FB54-BB01-EC4F-A67E-95D0C0FAEEA8}" srcOrd="0" destOrd="0" presId="urn:microsoft.com/office/officeart/2005/8/layout/pyramid4"/>
    <dgm:cxn modelId="{2AE98A0E-C960-534E-B6D1-17B696F2DE55}" srcId="{E81EA344-CE1D-4546-9218-9BD979C28CA8}" destId="{07A438EB-9E74-F341-9263-B8BA60260C95}" srcOrd="3" destOrd="0" parTransId="{6B25B06E-F892-B64B-B058-20FBBBDAABE6}" sibTransId="{89624A0D-66D8-D54C-A451-6BE8042A5E6A}"/>
    <dgm:cxn modelId="{5BF8F3CD-57F4-1540-B86C-722E2E1AF5E2}" srcId="{E81EA344-CE1D-4546-9218-9BD979C28CA8}" destId="{4B329932-2F0C-0941-B5E2-A4BF5E602F29}" srcOrd="2" destOrd="0" parTransId="{61FFAC16-7DB1-B642-ABF2-9E7C82C38509}" sibTransId="{A646E922-2E61-A946-83D0-2D3C0AEA5086}"/>
    <dgm:cxn modelId="{2364EF2E-2605-F442-AE99-7E6D84CC64CC}" type="presOf" srcId="{E81EA344-CE1D-4546-9218-9BD979C28CA8}" destId="{6F0F2693-3C80-FF4D-B1AB-AC650533FED3}" srcOrd="0" destOrd="0" presId="urn:microsoft.com/office/officeart/2005/8/layout/pyramid4"/>
    <dgm:cxn modelId="{D9AFD9C6-4FB0-B34E-88FD-DFE020125BC6}" srcId="{E81EA344-CE1D-4546-9218-9BD979C28CA8}" destId="{2B1D97B5-381B-2044-AD1E-5FCCF80B41D0}" srcOrd="0" destOrd="0" parTransId="{B87D08E3-DD6A-8F4D-A627-2E781398E931}" sibTransId="{87EACE8E-2838-454D-85FD-3D3A6FFDEF23}"/>
    <dgm:cxn modelId="{6D294C4C-57AC-6D45-89A6-3DFC643A599E}" type="presParOf" srcId="{6F0F2693-3C80-FF4D-B1AB-AC650533FED3}" destId="{2D0FC922-057E-1145-BFB2-94B2936B3F7B}" srcOrd="0" destOrd="0" presId="urn:microsoft.com/office/officeart/2005/8/layout/pyramid4"/>
    <dgm:cxn modelId="{E4C9966F-63C6-3D42-A2DB-5608ABF5721B}" type="presParOf" srcId="{6F0F2693-3C80-FF4D-B1AB-AC650533FED3}" destId="{1F8BAE58-AAE5-8E40-9270-311713661D32}" srcOrd="1" destOrd="0" presId="urn:microsoft.com/office/officeart/2005/8/layout/pyramid4"/>
    <dgm:cxn modelId="{6E4B863D-736B-A647-A837-41F9994FFECA}" type="presParOf" srcId="{6F0F2693-3C80-FF4D-B1AB-AC650533FED3}" destId="{39109DE3-2B31-5C4D-BED4-84A6864B5300}" srcOrd="2" destOrd="0" presId="urn:microsoft.com/office/officeart/2005/8/layout/pyramid4"/>
    <dgm:cxn modelId="{99498B08-464A-BC44-A472-11B2099C3AA6}" type="presParOf" srcId="{6F0F2693-3C80-FF4D-B1AB-AC650533FED3}" destId="{0477FB54-BB01-EC4F-A67E-95D0C0FAEEA8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172AE-7584-3F41-8BF2-870F3F7CEA4F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400" kern="1200" dirty="0" smtClean="0">
              <a:latin typeface="Helvetica"/>
              <a:cs typeface="Helvetica"/>
            </a:rPr>
            <a:t>Behaviour</a:t>
          </a:r>
          <a:endParaRPr lang="en-US" sz="5400" kern="1200" dirty="0">
            <a:latin typeface="Helvetica"/>
            <a:cs typeface="Helvetica"/>
          </a:endParaRPr>
        </a:p>
      </dsp:txBody>
      <dsp:txXfrm rot="-5400000">
        <a:off x="2962656" y="205028"/>
        <a:ext cx="5209983" cy="1052927"/>
      </dsp:txXfrm>
    </dsp:sp>
    <dsp:sp modelId="{BF3D26EB-B449-0D48-BF14-6A0364D367FF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rgbClr val="B3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Helvetica"/>
              <a:cs typeface="Helvetica"/>
            </a:rPr>
            <a:t>Primary (Act)</a:t>
          </a:r>
          <a:endParaRPr lang="en-US" sz="3500" kern="1200" dirty="0">
            <a:latin typeface="Helvetica"/>
            <a:cs typeface="Helvetica"/>
          </a:endParaRPr>
        </a:p>
      </dsp:txBody>
      <dsp:txXfrm>
        <a:off x="71201" y="73410"/>
        <a:ext cx="2820254" cy="1316160"/>
      </dsp:txXfrm>
    </dsp:sp>
    <dsp:sp modelId="{A24CECAE-2A43-A141-BBB3-EEBE69B3D1F5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400" kern="1200" dirty="0" smtClean="0">
              <a:latin typeface="Helvetica"/>
              <a:cs typeface="Helvetica"/>
            </a:rPr>
            <a:t>Identity</a:t>
          </a:r>
          <a:endParaRPr lang="en-US" sz="5400" kern="1200" dirty="0">
            <a:latin typeface="Helvetica"/>
            <a:cs typeface="Helvetica"/>
          </a:endParaRPr>
        </a:p>
      </dsp:txBody>
      <dsp:txXfrm rot="-5400000">
        <a:off x="2962656" y="1736518"/>
        <a:ext cx="5209983" cy="1052927"/>
      </dsp:txXfrm>
    </dsp:sp>
    <dsp:sp modelId="{F6C8A31B-3A26-594A-A2D5-C951A0794F84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solidFill>
          <a:srgbClr val="B3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Helvetica"/>
              <a:cs typeface="Helvetica"/>
            </a:rPr>
            <a:t>Secondary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Helvetica"/>
              <a:cs typeface="Helvetica"/>
            </a:rPr>
            <a:t>(Identity)</a:t>
          </a:r>
          <a:endParaRPr lang="en-US" sz="3500" kern="1200" dirty="0">
            <a:latin typeface="Helvetica"/>
            <a:cs typeface="Helvetica"/>
          </a:endParaRPr>
        </a:p>
      </dsp:txBody>
      <dsp:txXfrm>
        <a:off x="71201" y="1604901"/>
        <a:ext cx="2820254" cy="1316160"/>
      </dsp:txXfrm>
    </dsp:sp>
    <dsp:sp modelId="{12FB6A3E-BEE9-4C44-9F59-C5F22F151ADD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400" kern="1200" dirty="0" smtClean="0">
              <a:latin typeface="Helvetica"/>
              <a:cs typeface="Helvetica"/>
            </a:rPr>
            <a:t>Belonging</a:t>
          </a:r>
          <a:endParaRPr lang="en-US" sz="5400" kern="1200" dirty="0">
            <a:latin typeface="Helvetica"/>
            <a:cs typeface="Helvetica"/>
          </a:endParaRPr>
        </a:p>
      </dsp:txBody>
      <dsp:txXfrm rot="-5400000">
        <a:off x="2962656" y="3268008"/>
        <a:ext cx="5209983" cy="1052927"/>
      </dsp:txXfrm>
    </dsp:sp>
    <dsp:sp modelId="{807C3C86-505D-AE40-B1C8-B25A6CA8EF11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rgbClr val="B3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Helvetica"/>
              <a:cs typeface="Helvetica"/>
            </a:rPr>
            <a:t>Tertiary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Helvetica"/>
              <a:cs typeface="Helvetica"/>
            </a:rPr>
            <a:t>(Relational)</a:t>
          </a:r>
          <a:endParaRPr lang="en-US" sz="3500" kern="1200" dirty="0">
            <a:latin typeface="Helvetica"/>
            <a:cs typeface="Helvetica"/>
          </a:endParaRPr>
        </a:p>
      </dsp:txBody>
      <dsp:txXfrm>
        <a:off x="71201" y="3136391"/>
        <a:ext cx="2820254" cy="1316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2DFEB-999F-7A4F-B930-99B2578FD0BB}">
      <dsp:nvSpPr>
        <dsp:cNvPr id="0" name=""/>
        <dsp:cNvSpPr/>
      </dsp:nvSpPr>
      <dsp:spPr>
        <a:xfrm rot="16200000">
          <a:off x="940123" y="-940123"/>
          <a:ext cx="2232248" cy="4112494"/>
        </a:xfrm>
        <a:prstGeom prst="round1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Helvetica"/>
              <a:cs typeface="Helvetica"/>
            </a:rPr>
            <a:t>Personal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Helvetica"/>
              <a:cs typeface="Helvetica"/>
            </a:rPr>
            <a:t>reintegration</a:t>
          </a:r>
          <a:endParaRPr lang="en-US" sz="3200" kern="1200" dirty="0">
            <a:solidFill>
              <a:schemeClr val="tx1"/>
            </a:solidFill>
            <a:latin typeface="Helvetica"/>
            <a:cs typeface="Helvetica"/>
          </a:endParaRPr>
        </a:p>
      </dsp:txBody>
      <dsp:txXfrm rot="5400000">
        <a:off x="0" y="0"/>
        <a:ext cx="4112494" cy="1674186"/>
      </dsp:txXfrm>
    </dsp:sp>
    <dsp:sp modelId="{50B3E258-D042-D940-9780-4D3B8B091CB4}">
      <dsp:nvSpPr>
        <dsp:cNvPr id="0" name=""/>
        <dsp:cNvSpPr/>
      </dsp:nvSpPr>
      <dsp:spPr>
        <a:xfrm>
          <a:off x="4112494" y="0"/>
          <a:ext cx="4112494" cy="2232248"/>
        </a:xfrm>
        <a:prstGeom prst="round1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>
              <a:solidFill>
                <a:schemeClr val="tx1"/>
              </a:solidFill>
              <a:latin typeface="Helvetica"/>
              <a:cs typeface="Helvetica"/>
            </a:rPr>
            <a:t>Social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>
              <a:solidFill>
                <a:schemeClr val="tx1"/>
              </a:solidFill>
              <a:latin typeface="Helvetica"/>
              <a:cs typeface="Helvetica"/>
            </a:rPr>
            <a:t>reintegration</a:t>
          </a:r>
          <a:endParaRPr lang="en-US" sz="3200" b="0" kern="1200" dirty="0">
            <a:solidFill>
              <a:schemeClr val="tx1"/>
            </a:solidFill>
            <a:latin typeface="Helvetica"/>
            <a:cs typeface="Helvetica"/>
          </a:endParaRPr>
        </a:p>
      </dsp:txBody>
      <dsp:txXfrm>
        <a:off x="4112494" y="0"/>
        <a:ext cx="4112494" cy="1674186"/>
      </dsp:txXfrm>
    </dsp:sp>
    <dsp:sp modelId="{8B41FD89-474E-6A42-AA5F-FA16C85FB5AA}">
      <dsp:nvSpPr>
        <dsp:cNvPr id="0" name=""/>
        <dsp:cNvSpPr/>
      </dsp:nvSpPr>
      <dsp:spPr>
        <a:xfrm rot="10800000">
          <a:off x="0" y="2232248"/>
          <a:ext cx="4112494" cy="2232248"/>
        </a:xfrm>
        <a:prstGeom prst="round1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00"/>
              </a:solidFill>
              <a:latin typeface="Helvetica"/>
              <a:cs typeface="Helvetica"/>
            </a:rPr>
            <a:t>Judicial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00"/>
              </a:solidFill>
              <a:latin typeface="Helvetica"/>
              <a:cs typeface="Helvetica"/>
            </a:rPr>
            <a:t> reintegration</a:t>
          </a:r>
          <a:endParaRPr lang="en-US" sz="3200" kern="1200" dirty="0">
            <a:solidFill>
              <a:srgbClr val="000000"/>
            </a:solidFill>
            <a:latin typeface="Helvetica"/>
            <a:cs typeface="Helvetica"/>
          </a:endParaRPr>
        </a:p>
      </dsp:txBody>
      <dsp:txXfrm rot="10800000">
        <a:off x="0" y="2790309"/>
        <a:ext cx="4112494" cy="1674186"/>
      </dsp:txXfrm>
    </dsp:sp>
    <dsp:sp modelId="{B21B699B-B46A-B145-99EA-996A41FD8FA3}">
      <dsp:nvSpPr>
        <dsp:cNvPr id="0" name=""/>
        <dsp:cNvSpPr/>
      </dsp:nvSpPr>
      <dsp:spPr>
        <a:xfrm rot="5400000">
          <a:off x="5052617" y="1292124"/>
          <a:ext cx="2232248" cy="4112494"/>
        </a:xfrm>
        <a:prstGeom prst="round1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00"/>
              </a:solidFill>
              <a:latin typeface="Helvetica"/>
              <a:cs typeface="Helvetica"/>
            </a:rPr>
            <a:t>Moral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00"/>
              </a:solidFill>
              <a:latin typeface="Helvetica"/>
              <a:cs typeface="Helvetica"/>
            </a:rPr>
            <a:t>reintegration</a:t>
          </a:r>
          <a:endParaRPr lang="en-US" sz="3200" kern="1200" dirty="0">
            <a:solidFill>
              <a:srgbClr val="000000"/>
            </a:solidFill>
            <a:latin typeface="Helvetica"/>
            <a:cs typeface="Helvetica"/>
          </a:endParaRPr>
        </a:p>
      </dsp:txBody>
      <dsp:txXfrm rot="-5400000">
        <a:off x="4112494" y="2790309"/>
        <a:ext cx="4112494" cy="1674186"/>
      </dsp:txXfrm>
    </dsp:sp>
    <dsp:sp modelId="{2BD5CF4B-2D9C-3D44-95B1-C4382D000E20}">
      <dsp:nvSpPr>
        <dsp:cNvPr id="0" name=""/>
        <dsp:cNvSpPr/>
      </dsp:nvSpPr>
      <dsp:spPr>
        <a:xfrm>
          <a:off x="2911502" y="1785798"/>
          <a:ext cx="2401984" cy="89289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0000"/>
              </a:solidFill>
              <a:latin typeface="Helvetica"/>
              <a:cs typeface="Helvetica"/>
            </a:rPr>
            <a:t>Desistance</a:t>
          </a:r>
          <a:endParaRPr lang="en-US" sz="3200" kern="1200" dirty="0">
            <a:solidFill>
              <a:srgbClr val="000000"/>
            </a:solidFill>
            <a:latin typeface="Helvetica"/>
            <a:cs typeface="Helvetica"/>
          </a:endParaRPr>
        </a:p>
      </dsp:txBody>
      <dsp:txXfrm>
        <a:off x="2955090" y="1829386"/>
        <a:ext cx="2314808" cy="8057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37C76-7CC7-924C-B132-52E99F0A24E1}">
      <dsp:nvSpPr>
        <dsp:cNvPr id="0" name=""/>
        <dsp:cNvSpPr/>
      </dsp:nvSpPr>
      <dsp:spPr>
        <a:xfrm rot="5400000">
          <a:off x="5050842" y="-1903837"/>
          <a:ext cx="921352" cy="5187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Songwriting sessions in prisons and community justice sites (and with others)</a:t>
          </a:r>
          <a:endParaRPr lang="en-US" sz="1600" kern="1200" dirty="0">
            <a:latin typeface="Arial Narrow"/>
            <a:cs typeface="Arial Narrow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 smtClean="0">
              <a:latin typeface="Arial Narrow"/>
              <a:cs typeface="Arial Narrow"/>
            </a:rPr>
            <a:t>Vox</a:t>
          </a:r>
          <a:r>
            <a:rPr lang="en-US" sz="1600" kern="1200" dirty="0" smtClean="0">
              <a:latin typeface="Arial Narrow"/>
              <a:cs typeface="Arial Narrow"/>
            </a:rPr>
            <a:t> Unbound</a:t>
          </a:r>
          <a:endParaRPr lang="en-US" sz="1600" kern="1200" dirty="0">
            <a:latin typeface="Arial Narrow"/>
            <a:cs typeface="Arial Narrow"/>
          </a:endParaRPr>
        </a:p>
      </dsp:txBody>
      <dsp:txXfrm rot="-5400000">
        <a:off x="2917863" y="274119"/>
        <a:ext cx="5142335" cy="831398"/>
      </dsp:txXfrm>
    </dsp:sp>
    <dsp:sp modelId="{FA0F61CA-1C3A-EE41-A123-EBF0D16A30DB}">
      <dsp:nvSpPr>
        <dsp:cNvPr id="0" name=""/>
        <dsp:cNvSpPr/>
      </dsp:nvSpPr>
      <dsp:spPr>
        <a:xfrm>
          <a:off x="0" y="2186"/>
          <a:ext cx="2917863" cy="1375264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 Narrow"/>
              <a:cs typeface="Arial Narrow"/>
            </a:rPr>
            <a:t>A.  Co-Creative Inquiry </a:t>
          </a:r>
          <a:endParaRPr lang="en-US" sz="2400" kern="1200" dirty="0">
            <a:latin typeface="Arial Narrow"/>
            <a:cs typeface="Arial Narrow"/>
          </a:endParaRPr>
        </a:p>
      </dsp:txBody>
      <dsp:txXfrm>
        <a:off x="67135" y="69321"/>
        <a:ext cx="2783593" cy="1240994"/>
      </dsp:txXfrm>
    </dsp:sp>
    <dsp:sp modelId="{B36EAF09-4A7E-7341-992A-53FF1C1A82DE}">
      <dsp:nvSpPr>
        <dsp:cNvPr id="0" name=""/>
        <dsp:cNvSpPr/>
      </dsp:nvSpPr>
      <dsp:spPr>
        <a:xfrm rot="5400000">
          <a:off x="4939275" y="-354329"/>
          <a:ext cx="1144486" cy="5187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Producing an album of 10 songs</a:t>
          </a:r>
          <a:endParaRPr lang="en-US" sz="1600" kern="1200" dirty="0">
            <a:latin typeface="Arial Narrow"/>
            <a:cs typeface="Arial Narrow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Tour and other participatory public events</a:t>
          </a:r>
          <a:endParaRPr lang="en-US" sz="1600" kern="1200" dirty="0">
            <a:latin typeface="Arial Narrow"/>
            <a:cs typeface="Arial Narrow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Podcasts and web-based dialogue</a:t>
          </a:r>
          <a:endParaRPr lang="en-US" sz="1600" kern="1200" dirty="0">
            <a:latin typeface="Arial Narrow"/>
            <a:cs typeface="Arial Narrow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Broadcast media</a:t>
          </a:r>
          <a:endParaRPr lang="en-US" sz="1600" kern="1200" dirty="0">
            <a:latin typeface="Arial Narrow"/>
            <a:cs typeface="Arial Narrow"/>
          </a:endParaRPr>
        </a:p>
      </dsp:txBody>
      <dsp:txXfrm rot="-5400000">
        <a:off x="2917863" y="1722952"/>
        <a:ext cx="5131443" cy="1032748"/>
      </dsp:txXfrm>
    </dsp:sp>
    <dsp:sp modelId="{57A6ACEC-63C3-0249-AA8D-8E0051143A9F}">
      <dsp:nvSpPr>
        <dsp:cNvPr id="0" name=""/>
        <dsp:cNvSpPr/>
      </dsp:nvSpPr>
      <dsp:spPr>
        <a:xfrm>
          <a:off x="0" y="1476525"/>
          <a:ext cx="2917863" cy="1525601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 Narrow"/>
              <a:cs typeface="Arial Narrow"/>
            </a:rPr>
            <a:t>B.  Co-Creative Dialogue</a:t>
          </a:r>
          <a:endParaRPr lang="en-US" sz="2400" kern="1200" dirty="0">
            <a:latin typeface="Arial Narrow"/>
            <a:cs typeface="Arial Narrow"/>
          </a:endParaRPr>
        </a:p>
      </dsp:txBody>
      <dsp:txXfrm>
        <a:off x="74474" y="1550999"/>
        <a:ext cx="2768915" cy="1376653"/>
      </dsp:txXfrm>
    </dsp:sp>
    <dsp:sp modelId="{4E506113-3780-024C-B288-98CD19EB4EB0}">
      <dsp:nvSpPr>
        <dsp:cNvPr id="0" name=""/>
        <dsp:cNvSpPr/>
      </dsp:nvSpPr>
      <dsp:spPr>
        <a:xfrm rot="5400000">
          <a:off x="5016895" y="1243407"/>
          <a:ext cx="989247" cy="51873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Collaborative participant observation</a:t>
          </a:r>
          <a:endParaRPr lang="en-US" sz="1600" kern="1200" dirty="0">
            <a:latin typeface="Arial Narrow"/>
            <a:cs typeface="Arial Narrow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Participatory research workshops (and ancillary methods)</a:t>
          </a:r>
          <a:endParaRPr lang="en-US" sz="1600" kern="1200" dirty="0">
            <a:latin typeface="Arial Narrow"/>
            <a:cs typeface="Arial Narrow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>
              <a:latin typeface="Arial Narrow"/>
              <a:cs typeface="Arial Narrow"/>
            </a:rPr>
            <a:t>Practice-led research</a:t>
          </a:r>
          <a:endParaRPr lang="en-US" sz="1600" kern="1200" dirty="0">
            <a:latin typeface="Arial Narrow"/>
            <a:cs typeface="Arial Narrow"/>
          </a:endParaRPr>
        </a:p>
      </dsp:txBody>
      <dsp:txXfrm rot="-5400000">
        <a:off x="2917863" y="3390731"/>
        <a:ext cx="5139021" cy="892665"/>
      </dsp:txXfrm>
    </dsp:sp>
    <dsp:sp modelId="{0B9726B9-AA71-6844-B72D-4E74A5486E6E}">
      <dsp:nvSpPr>
        <dsp:cNvPr id="0" name=""/>
        <dsp:cNvSpPr/>
      </dsp:nvSpPr>
      <dsp:spPr>
        <a:xfrm>
          <a:off x="0" y="3101202"/>
          <a:ext cx="2917863" cy="1471723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 Narrow"/>
              <a:cs typeface="Arial Narrow"/>
            </a:rPr>
            <a:t>C.  Co-Creative Discovery</a:t>
          </a:r>
          <a:endParaRPr lang="en-US" sz="2400" kern="1200" dirty="0">
            <a:latin typeface="Arial Narrow"/>
            <a:cs typeface="Arial Narrow"/>
          </a:endParaRPr>
        </a:p>
      </dsp:txBody>
      <dsp:txXfrm>
        <a:off x="71844" y="3173046"/>
        <a:ext cx="2774175" cy="13280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FC922-057E-1145-BFB2-94B2936B3F7B}">
      <dsp:nvSpPr>
        <dsp:cNvPr id="0" name=""/>
        <dsp:cNvSpPr/>
      </dsp:nvSpPr>
      <dsp:spPr>
        <a:xfrm>
          <a:off x="2951820" y="0"/>
          <a:ext cx="3240360" cy="324036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Theoria</a:t>
          </a:r>
          <a:r>
            <a:rPr lang="en-US" sz="1900" kern="1200" dirty="0" smtClean="0"/>
            <a:t> (</a:t>
          </a:r>
          <a:r>
            <a:rPr lang="en-US" sz="1900" kern="1200" dirty="0" err="1" smtClean="0"/>
            <a:t>theorising</a:t>
          </a:r>
          <a:r>
            <a:rPr lang="en-US" sz="1900" kern="1200" dirty="0" smtClean="0"/>
            <a:t>)</a:t>
          </a:r>
          <a:endParaRPr lang="en-US" sz="1900" kern="1200" dirty="0"/>
        </a:p>
      </dsp:txBody>
      <dsp:txXfrm>
        <a:off x="3761910" y="1620180"/>
        <a:ext cx="1620180" cy="1620180"/>
      </dsp:txXfrm>
    </dsp:sp>
    <dsp:sp modelId="{1F8BAE58-AAE5-8E40-9270-311713661D32}">
      <dsp:nvSpPr>
        <dsp:cNvPr id="0" name=""/>
        <dsp:cNvSpPr/>
      </dsp:nvSpPr>
      <dsp:spPr>
        <a:xfrm>
          <a:off x="1331639" y="3240360"/>
          <a:ext cx="3240360" cy="324036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Praxis (practicing)</a:t>
          </a:r>
          <a:endParaRPr lang="en-US" sz="1900" kern="1200" dirty="0"/>
        </a:p>
      </dsp:txBody>
      <dsp:txXfrm>
        <a:off x="2141729" y="4860540"/>
        <a:ext cx="1620180" cy="1620180"/>
      </dsp:txXfrm>
    </dsp:sp>
    <dsp:sp modelId="{39109DE3-2B31-5C4D-BED4-84A6864B5300}">
      <dsp:nvSpPr>
        <dsp:cNvPr id="0" name=""/>
        <dsp:cNvSpPr/>
      </dsp:nvSpPr>
      <dsp:spPr>
        <a:xfrm rot="10800000">
          <a:off x="2951820" y="3240360"/>
          <a:ext cx="3240360" cy="3240360"/>
        </a:xfrm>
        <a:prstGeom prst="triangle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Re/integration</a:t>
          </a:r>
          <a:endParaRPr lang="en-US" sz="1900" kern="1200" dirty="0"/>
        </a:p>
      </dsp:txBody>
      <dsp:txXfrm rot="10800000">
        <a:off x="3761910" y="3240360"/>
        <a:ext cx="1620180" cy="1620180"/>
      </dsp:txXfrm>
    </dsp:sp>
    <dsp:sp modelId="{0477FB54-BB01-EC4F-A67E-95D0C0FAEEA8}">
      <dsp:nvSpPr>
        <dsp:cNvPr id="0" name=""/>
        <dsp:cNvSpPr/>
      </dsp:nvSpPr>
      <dsp:spPr>
        <a:xfrm>
          <a:off x="4572000" y="3240360"/>
          <a:ext cx="3240360" cy="324036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Poiesis</a:t>
          </a:r>
          <a:r>
            <a:rPr lang="en-US" sz="1900" kern="1200" dirty="0" smtClean="0"/>
            <a:t> (making)</a:t>
          </a:r>
          <a:endParaRPr lang="en-US" sz="1900" kern="1200" dirty="0"/>
        </a:p>
      </dsp:txBody>
      <dsp:txXfrm>
        <a:off x="5382090" y="4860540"/>
        <a:ext cx="1620180" cy="1620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595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950595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3467553-D2A0-DC4B-A2DE-DFA8299EBD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26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1550" y="750888"/>
            <a:ext cx="5003800" cy="3752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752975"/>
            <a:ext cx="555625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595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9505950"/>
            <a:ext cx="3009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81" tIns="48440" rIns="96881" bIns="4844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3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82D3305-B834-8047-A26B-9DAA178251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065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5pPr>
            <a:lvl6pPr marL="25146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6pPr>
            <a:lvl7pPr marL="29718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7pPr>
            <a:lvl8pPr marL="34290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8pPr>
            <a:lvl9pPr marL="38862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DDFCEAC7-F757-E148-8030-905F93201BDA}" type="slidenum">
              <a:rPr lang="en-GB" sz="1300">
                <a:solidFill>
                  <a:schemeClr val="tx1"/>
                </a:solidFill>
                <a:latin typeface="Arial" charset="0"/>
              </a:rPr>
              <a:pPr eaLnBrk="1" hangingPunct="1"/>
              <a:t>1</a:t>
            </a:fld>
            <a:endParaRPr lang="en-GB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Helvetica Neue" charset="0"/>
                <a:ea typeface="MS PGothic" charset="0"/>
              </a:rPr>
              <a:t>Public attitudes</a:t>
            </a:r>
          </a:p>
          <a:p>
            <a:r>
              <a:rPr lang="en-US">
                <a:latin typeface="Helvetica Neue" charset="0"/>
                <a:ea typeface="MS PGothic" charset="0"/>
              </a:rPr>
              <a:t>Political economy</a:t>
            </a:r>
          </a:p>
          <a:p>
            <a:r>
              <a:rPr lang="en-US">
                <a:latin typeface="Helvetica Neue" charset="0"/>
                <a:ea typeface="MS PGothic" charset="0"/>
              </a:rPr>
              <a:t>Welfare reform</a:t>
            </a:r>
          </a:p>
          <a:p>
            <a:r>
              <a:rPr lang="en-US">
                <a:latin typeface="Helvetica Neue" charset="0"/>
                <a:ea typeface="MS PGothic" charset="0"/>
              </a:rPr>
              <a:t>Penal policy</a:t>
            </a:r>
          </a:p>
          <a:p>
            <a:pPr lvl="1"/>
            <a:r>
              <a:rPr lang="en-US">
                <a:latin typeface="Helvetica Neue" charset="0"/>
                <a:ea typeface="MS PGothic" charset="0"/>
              </a:rPr>
              <a:t>Effects of austerity</a:t>
            </a:r>
          </a:p>
          <a:p>
            <a:pPr lvl="1"/>
            <a:r>
              <a:rPr lang="en-US">
                <a:latin typeface="Helvetica Neue" charset="0"/>
                <a:ea typeface="MS PGothic" charset="0"/>
              </a:rPr>
              <a:t>Enforcement and incapacitation-based approaches </a:t>
            </a:r>
          </a:p>
          <a:p>
            <a:r>
              <a:rPr lang="en-US">
                <a:latin typeface="Helvetica Neue" charset="0"/>
                <a:ea typeface="MS PGothic" charset="0"/>
              </a:rPr>
              <a:t>Penal practice</a:t>
            </a:r>
          </a:p>
          <a:p>
            <a:pPr lvl="1"/>
            <a:r>
              <a:rPr lang="en-US">
                <a:latin typeface="Helvetica Neue" charset="0"/>
                <a:ea typeface="MS PGothic" charset="0"/>
              </a:rPr>
              <a:t>The preoccupation with risk</a:t>
            </a:r>
          </a:p>
          <a:p>
            <a:endParaRPr lang="en-US">
              <a:ea typeface="MS PGothic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BE75C79F-BEDA-424B-880C-26AFAA1EF738}" type="slidenum">
              <a:rPr lang="en-GB" sz="1300">
                <a:solidFill>
                  <a:schemeClr val="tx1"/>
                </a:solidFill>
                <a:latin typeface="Arial" charset="0"/>
              </a:rPr>
              <a:pPr eaLnBrk="1" hangingPunct="1"/>
              <a:t>9</a:t>
            </a:fld>
            <a:endParaRPr lang="en-GB" sz="13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creative</a:t>
            </a:r>
            <a:r>
              <a:rPr lang="en-US" baseline="0" dirty="0" smtClean="0"/>
              <a:t> practices</a:t>
            </a:r>
            <a:r>
              <a:rPr lang="en-US" dirty="0" smtClean="0"/>
              <a:t>? Why music?</a:t>
            </a:r>
          </a:p>
          <a:p>
            <a:endParaRPr lang="en-US" dirty="0" smtClean="0"/>
          </a:p>
          <a:p>
            <a:r>
              <a:rPr lang="en-US" dirty="0" smtClean="0"/>
              <a:t>Tackling the emotive and visceral aspects of our responses to crime (Maruna and King, 2008)</a:t>
            </a:r>
          </a:p>
          <a:p>
            <a:r>
              <a:rPr lang="en-US" dirty="0" smtClean="0"/>
              <a:t>This requires a deeper and more affective, collective engagement with these issues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Collective (across different experiences and interests)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Creative (through making music, participants explore and make connections)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Affective communication (Songs are then shared in public and professional forums and through print and broadcast media, inviting more people to engage seriously with questions around and practices of re/integration)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D3305-B834-8047-A26B-9DAA1782511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188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573C9-CDFE-844D-A052-26D9C22CC6B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84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B5AEFE-49A3-0242-A11E-14022CF3065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9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07C86C-F41E-D942-BA5C-8667B205C4E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5765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D14007-E1DD-7644-9CD8-8458DBBC568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158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C9C65E0-A3C8-1646-B23A-55B04FA3433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060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6EC4A3A-B3E3-AE42-934F-114EA78CD18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6394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45BC6D5-EC2B-2E4C-8324-CB51F68FEAE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5191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6FD2D97-582A-284A-8757-2F9131A1AA4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03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5AC2967-290C-6548-9F5A-C1DBE25B060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238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1E70E50-36B6-944D-81C4-80622C10645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133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A1451-B43A-AB42-9556-748D273149D8}" type="datetimeFigureOut">
              <a:rPr lang="en-US" smtClean="0"/>
              <a:t>8/30/17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5768CFA-A4F7-3D4B-8C77-204DD80852B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01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30591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41255-2D74-D34E-9C1F-3A02A22AE7DD}" type="datetimeFigureOut">
              <a:rPr lang="en-US"/>
              <a:pPr>
                <a:defRPr/>
              </a:pPr>
              <a:t>8/30/17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C4854-4B2B-2A46-A98A-138E8FD5D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6267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83768" y="9975"/>
            <a:ext cx="51125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" name="Picture 10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264953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Screen Shot 2014-10-27 at 13.51.24.png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15888"/>
            <a:ext cx="1519238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52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ransition spd="slow"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ergus.McNeill@glasgow.ac.uk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2.png"/><Relationship Id="rId8" Type="http://schemas.openxmlformats.org/officeDocument/2006/relationships/image" Target="../media/image9.JPG"/><Relationship Id="rId9" Type="http://schemas.openxmlformats.org/officeDocument/2006/relationships/image" Target="../media/image5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5" Type="http://schemas.openxmlformats.org/officeDocument/2006/relationships/image" Target="../media/image5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hyperlink" Target="http://blogs.iriss.org.uk/discoveringdesistance/useful-resources/http/blogs.iriss.org.uk/discoveringdesistance/files/2011/09/McNeill-2012-Four-forms-of-offender-rehabilitation.pdf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4.jpeg"/><Relationship Id="rId5" Type="http://schemas.openxmlformats.org/officeDocument/2006/relationships/image" Target="../media/image5.png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5" Type="http://schemas.openxmlformats.org/officeDocument/2006/relationships/image" Target="../media/image5.png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6.jpeg"/><Relationship Id="rId5" Type="http://schemas.openxmlformats.org/officeDocument/2006/relationships/image" Target="../media/image5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2650" y="980728"/>
            <a:ext cx="9144000" cy="936104"/>
          </a:xfrm>
        </p:spPr>
        <p:txBody>
          <a:bodyPr>
            <a:noAutofit/>
          </a:bodyPr>
          <a:lstStyle/>
          <a:p>
            <a:pPr eaLnBrk="1" hangingPunct="1"/>
            <a:r>
              <a:rPr lang="en-GB" sz="4000" b="1" dirty="0" smtClean="0"/>
              <a:t>Distant Voices: Coming Home </a:t>
            </a:r>
            <a:endParaRPr lang="en-GB" sz="32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7306" y="5445224"/>
            <a:ext cx="8669388" cy="110439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GB" sz="2400" dirty="0" smtClean="0"/>
              <a:t>Fergus McNeill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GB" sz="2400" dirty="0" smtClean="0"/>
              <a:t>Professor of Criminology &amp; Social Work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GB" sz="2400" dirty="0" smtClean="0">
                <a:hlinkClick r:id="rId3"/>
              </a:rPr>
              <a:t>Fergus.McNeill@glasgow.ac.uk</a:t>
            </a:r>
            <a:r>
              <a:rPr lang="en-GB" sz="2400" dirty="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GB" sz="2400" dirty="0" smtClean="0"/>
              <a:t>	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2132856"/>
            <a:ext cx="3137005" cy="314930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1052736"/>
            <a:ext cx="5664295" cy="566429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51720" y="9975"/>
            <a:ext cx="5544616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How Close is the Thunder</a:t>
            </a:r>
            <a:endParaRPr lang="en-US" sz="2800" dirty="0"/>
          </a:p>
        </p:txBody>
      </p:sp>
      <p:pic>
        <p:nvPicPr>
          <p:cNvPr id="2" name="Distant Voices - Silent Seconds EP - 01 - How Close Is The Thunder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24328" y="54452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69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268760"/>
            <a:ext cx="8568952" cy="523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I always count the distance of the approaching storm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I measure it in silent seconds, while the skies are torn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My stomach churning butterflies, </a:t>
            </a:r>
            <a:r>
              <a:rPr lang="en-US" sz="2200" dirty="0">
                <a:solidFill>
                  <a:srgbClr val="000000"/>
                </a:solidFill>
                <a:latin typeface="Helvetica"/>
                <a:cs typeface="Helvetica"/>
              </a:rPr>
              <a:t>s</a:t>
            </a:r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truggle in sideways rain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How close is the thunder? I start to count again</a:t>
            </a:r>
          </a:p>
          <a:p>
            <a:pPr algn="ctr"/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Will I buckle up my duffle-coat; face the storm ahead?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Or will I go upstairs; find shelter in my bed?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Difficult decisions, in this hurricane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How close is the thunder, I start to count again</a:t>
            </a:r>
          </a:p>
          <a:p>
            <a:pPr algn="ctr"/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Lightning illuminates nature’s awe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A message from somewhere to face it on my own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Lightning illuminate’s nature’s awe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A wake up call to face it on my own</a:t>
            </a:r>
          </a:p>
          <a:p>
            <a:pPr algn="ctr"/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Outside abandoned </a:t>
            </a:r>
            <a:r>
              <a:rPr lang="en-US" sz="2200" dirty="0" err="1" smtClean="0">
                <a:solidFill>
                  <a:srgbClr val="000000"/>
                </a:solidFill>
                <a:latin typeface="Helvetica"/>
                <a:cs typeface="Helvetica"/>
              </a:rPr>
              <a:t>brollies</a:t>
            </a:r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 drip and start to dry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Birds leaving cover, circling in the sky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Relieved to see uncertainty cleared for new terrain</a:t>
            </a: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Helvetica"/>
                <a:cs typeface="Helvetica"/>
              </a:rPr>
              <a:t>How close is the thunder?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83768" y="9975"/>
            <a:ext cx="4608512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How Close is the Thunder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4587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8" descr="5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52525"/>
            <a:ext cx="3672408" cy="275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9" descr="5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20854"/>
            <a:ext cx="3672408" cy="244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10" descr="1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372" y="4113377"/>
            <a:ext cx="3699945" cy="245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itle 1"/>
          <p:cNvSpPr>
            <a:spLocks noGrp="1"/>
          </p:cNvSpPr>
          <p:nvPr>
            <p:ph type="title"/>
          </p:nvPr>
        </p:nvSpPr>
        <p:spPr>
          <a:xfrm>
            <a:off x="2484438" y="9525"/>
            <a:ext cx="4751387" cy="1143000"/>
          </a:xfrm>
        </p:spPr>
        <p:txBody>
          <a:bodyPr/>
          <a:lstStyle/>
          <a:p>
            <a:r>
              <a:rPr lang="en-US" altLang="x-none" sz="4000">
                <a:latin typeface="Helvetica" charset="0"/>
                <a:ea typeface="MS PGothic" charset="-128"/>
              </a:rPr>
              <a:t>Blankface</a:t>
            </a:r>
          </a:p>
        </p:txBody>
      </p:sp>
      <p:pic>
        <p:nvPicPr>
          <p:cNvPr id="35846" name="Picture 6" descr="Screen Shot 2014-10-27 at 13.51.2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15888"/>
            <a:ext cx="1519238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72" y="1152525"/>
            <a:ext cx="3672407" cy="2754306"/>
          </a:xfrm>
          <a:prstGeom prst="rect">
            <a:avLst/>
          </a:prstGeom>
        </p:spPr>
      </p:pic>
      <p:pic>
        <p:nvPicPr>
          <p:cNvPr id="2" name="Blankface - Teejay and Fergus(Mix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135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6"/>
          <p:cNvSpPr>
            <a:spLocks noChangeArrowheads="1"/>
          </p:cNvSpPr>
          <p:nvPr/>
        </p:nvSpPr>
        <p:spPr bwMode="auto">
          <a:xfrm>
            <a:off x="323529" y="1139825"/>
            <a:ext cx="8496622" cy="524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5pPr>
            <a:lvl6pPr marL="25146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6pPr>
            <a:lvl7pPr marL="29718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7pPr>
            <a:lvl8pPr marL="34290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8pPr>
            <a:lvl9pPr marL="38862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The clock spins, zero hour begins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This is the end, the end again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Here sits Blankface and she spins my tale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I</a:t>
            </a:r>
            <a:r>
              <a:rPr lang="en-US" altLang="en-US" sz="2200" dirty="0">
                <a:solidFill>
                  <a:schemeClr val="tx1"/>
                </a:solidFill>
                <a:latin typeface="Helvetica" charset="0"/>
              </a:rPr>
              <a:t>’</a:t>
            </a:r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ve stopped listening now I know that I</a:t>
            </a:r>
            <a:r>
              <a:rPr lang="en-US" altLang="en-US" sz="2200" dirty="0">
                <a:solidFill>
                  <a:schemeClr val="tx1"/>
                </a:solidFill>
                <a:latin typeface="Helvetica" charset="0"/>
              </a:rPr>
              <a:t>’</a:t>
            </a:r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ll fail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 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i="1" dirty="0">
                <a:solidFill>
                  <a:schemeClr val="tx1"/>
                </a:solidFill>
                <a:latin typeface="Helvetica" charset="0"/>
              </a:rPr>
              <a:t>Tick by tick and line by line</a:t>
            </a:r>
            <a:endParaRPr lang="en-GB" altLang="x-none" sz="2200" i="1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i="1" dirty="0">
                <a:solidFill>
                  <a:schemeClr val="tx1"/>
                </a:solidFill>
                <a:latin typeface="Helvetica" charset="0"/>
              </a:rPr>
              <a:t>Thread by thread now you weave mine</a:t>
            </a:r>
            <a:endParaRPr lang="en-GB" altLang="x-none" sz="2200" i="1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i="1" dirty="0">
                <a:solidFill>
                  <a:schemeClr val="tx1"/>
                </a:solidFill>
                <a:latin typeface="Helvetica" charset="0"/>
              </a:rPr>
              <a:t>A web of shadows, a silk spun tomb</a:t>
            </a:r>
            <a:endParaRPr lang="en-GB" altLang="x-none" sz="2200" i="1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i="1" dirty="0">
                <a:solidFill>
                  <a:schemeClr val="tx1"/>
                </a:solidFill>
                <a:latin typeface="Helvetica" charset="0"/>
              </a:rPr>
              <a:t>A windowless room, windowless room</a:t>
            </a:r>
            <a:endParaRPr lang="en-GB" altLang="x-none" sz="2200" i="1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 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Sliding doors open and they welcome me in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This is the place, the place we pay for sin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These four seasons they reflect in glass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Trapped in a jar here where the time will not pass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 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One day ending, a new day begins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Tick says </a:t>
            </a:r>
            <a:r>
              <a:rPr lang="en-US" altLang="en-US" sz="2200" dirty="0">
                <a:solidFill>
                  <a:schemeClr val="tx1"/>
                </a:solidFill>
                <a:latin typeface="Helvetica" charset="0"/>
              </a:rPr>
              <a:t>‘</a:t>
            </a:r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he</a:t>
            </a:r>
            <a:r>
              <a:rPr lang="en-US" altLang="en-US" sz="2200" dirty="0">
                <a:solidFill>
                  <a:schemeClr val="tx1"/>
                </a:solidFill>
                <a:latin typeface="Helvetica" charset="0"/>
              </a:rPr>
              <a:t>’</a:t>
            </a:r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ll do it</a:t>
            </a:r>
            <a:r>
              <a:rPr lang="en-US" altLang="en-US" sz="2200" dirty="0">
                <a:solidFill>
                  <a:schemeClr val="tx1"/>
                </a:solidFill>
                <a:latin typeface="Helvetica" charset="0"/>
              </a:rPr>
              <a:t>’</a:t>
            </a:r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, again and again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You see what you want but I know it</a:t>
            </a:r>
            <a:r>
              <a:rPr lang="en-US" altLang="en-US" sz="2200" dirty="0">
                <a:solidFill>
                  <a:schemeClr val="tx1"/>
                </a:solidFill>
                <a:latin typeface="Helvetica" charset="0"/>
              </a:rPr>
              <a:t>’</a:t>
            </a:r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s not real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  <a:p>
            <a:pPr algn="ctr" eaLnBrk="1" hangingPunct="1"/>
            <a:r>
              <a:rPr lang="en-US" altLang="x-none" sz="2200" dirty="0">
                <a:solidFill>
                  <a:schemeClr val="tx1"/>
                </a:solidFill>
                <a:latin typeface="Helvetica" charset="0"/>
              </a:rPr>
              <a:t>Anyone out there who can feel what I feel?</a:t>
            </a:r>
            <a:endParaRPr lang="en-GB" altLang="x-none" sz="22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5845" name="Title 1"/>
          <p:cNvSpPr>
            <a:spLocks noGrp="1"/>
          </p:cNvSpPr>
          <p:nvPr>
            <p:ph type="title"/>
          </p:nvPr>
        </p:nvSpPr>
        <p:spPr>
          <a:xfrm>
            <a:off x="2484439" y="9525"/>
            <a:ext cx="4175794" cy="1143000"/>
          </a:xfrm>
        </p:spPr>
        <p:txBody>
          <a:bodyPr/>
          <a:lstStyle/>
          <a:p>
            <a:r>
              <a:rPr lang="en-US" altLang="x-none" sz="4000">
                <a:latin typeface="Helvetica" charset="0"/>
                <a:ea typeface="MS PGothic" charset="-128"/>
              </a:rPr>
              <a:t>Blankface</a:t>
            </a:r>
          </a:p>
        </p:txBody>
      </p:sp>
      <p:pic>
        <p:nvPicPr>
          <p:cNvPr id="35846" name="Picture 6" descr="Screen Shot 2014-10-27 at 13.51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15888"/>
            <a:ext cx="1519238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2951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9975"/>
            <a:ext cx="4069432" cy="1143000"/>
          </a:xfrm>
        </p:spPr>
        <p:txBody>
          <a:bodyPr/>
          <a:lstStyle/>
          <a:p>
            <a:r>
              <a:rPr lang="en-US" dirty="0" smtClean="0"/>
              <a:t>I’ve Changed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165" y="1356086"/>
            <a:ext cx="4384637" cy="4797152"/>
          </a:xfrm>
          <a:prstGeom prst="rect">
            <a:avLst/>
          </a:prstGeom>
        </p:spPr>
      </p:pic>
      <p:pic>
        <p:nvPicPr>
          <p:cNvPr id="3" name="I've Changed (Fin)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08" y="26369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83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9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9975"/>
            <a:ext cx="4320480" cy="1143000"/>
          </a:xfrm>
        </p:spPr>
        <p:txBody>
          <a:bodyPr/>
          <a:lstStyle/>
          <a:p>
            <a:r>
              <a:rPr lang="en-US" dirty="0" smtClean="0"/>
              <a:t>I’ve Changed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2976"/>
            <a:ext cx="8229600" cy="5568500"/>
          </a:xfrm>
        </p:spPr>
        <p:txBody>
          <a:bodyPr>
            <a:normAutofit fontScale="92500"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While the world goes on I sit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Waiting for the day to come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And it’s a long, long wait ‘til I walk out that gate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Hoping that I’ll never return, hoping that I’ll never return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I take the first steps back to life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Everything stands in my way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Here I am outcast, people cant forget my past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They’re all stuck in their ways, they’re all stuck in their ways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But no matter what, you got to pick things up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I’ve changed but they won’t let 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Oh, I’ve changed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Stay on the path of choices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I won’t get led astray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Cos there is so much more than that revolving door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The statistic gives </a:t>
            </a:r>
            <a:r>
              <a:rPr lang="en-US" sz="1800" dirty="0" err="1" smtClean="0"/>
              <a:t>themself</a:t>
            </a:r>
            <a:r>
              <a:rPr lang="en-US" sz="1800" dirty="0" smtClean="0"/>
              <a:t> away, the statistic gives </a:t>
            </a:r>
            <a:r>
              <a:rPr lang="en-US" sz="1800" dirty="0" err="1" smtClean="0"/>
              <a:t>themself</a:t>
            </a:r>
            <a:r>
              <a:rPr lang="en-US" sz="1800" dirty="0" smtClean="0"/>
              <a:t> away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But no matter what, I’m </a:t>
            </a:r>
            <a:r>
              <a:rPr lang="en-US" sz="1800" i="1" dirty="0" err="1" smtClean="0"/>
              <a:t>gonna</a:t>
            </a:r>
            <a:r>
              <a:rPr lang="en-US" sz="1800" i="1" dirty="0" smtClean="0"/>
              <a:t> pick things up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I’ve changed but they won’t let 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Oh, I’ve changed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09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52747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83768" y="9975"/>
            <a:ext cx="4320480" cy="1143000"/>
          </a:xfrm>
        </p:spPr>
        <p:txBody>
          <a:bodyPr/>
          <a:lstStyle/>
          <a:p>
            <a:r>
              <a:rPr lang="en-US" dirty="0" smtClean="0"/>
              <a:t>Desistance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059113" y="0"/>
            <a:ext cx="3313087" cy="126841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Helvetica Neue" charset="0"/>
                <a:ea typeface="MS PGothic" charset="0"/>
              </a:rPr>
              <a:t>Support and </a:t>
            </a:r>
            <a:r>
              <a:rPr lang="en-US" dirty="0" smtClean="0">
                <a:latin typeface="Helvetica Neue" charset="0"/>
                <a:ea typeface="MS PGothic" charset="0"/>
              </a:rPr>
              <a:t/>
            </a:r>
            <a:br>
              <a:rPr lang="en-US" dirty="0" smtClean="0">
                <a:latin typeface="Helvetica Neue" charset="0"/>
                <a:ea typeface="MS PGothic" charset="0"/>
              </a:rPr>
            </a:br>
            <a:r>
              <a:rPr lang="en-US" dirty="0" smtClean="0">
                <a:latin typeface="Helvetica Neue" charset="0"/>
                <a:ea typeface="MS PGothic" charset="0"/>
              </a:rPr>
              <a:t>sabotage</a:t>
            </a:r>
            <a:endParaRPr lang="en-US" dirty="0">
              <a:latin typeface="Helvetica Neue" charset="0"/>
              <a:ea typeface="MS PGothic" charset="0"/>
            </a:endParaRPr>
          </a:p>
        </p:txBody>
      </p:sp>
      <p:pic>
        <p:nvPicPr>
          <p:cNvPr id="21506" name="Picture 2" descr="Screen Shot 2017-01-04 at 11.22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57748">
            <a:off x="487363" y="1319213"/>
            <a:ext cx="27368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Screen Shot 2017-01-04 at 11.24.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6271">
            <a:off x="6281738" y="1711325"/>
            <a:ext cx="2547937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Screen Shot 2017-01-04 at 11.26.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12776"/>
            <a:ext cx="2079077" cy="295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Screen Shot 2017-01-04 at 11.28.5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292600"/>
            <a:ext cx="3887787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4504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6"/>
          <p:cNvSpPr>
            <a:spLocks noGrp="1"/>
          </p:cNvSpPr>
          <p:nvPr>
            <p:ph type="title" idx="4294967295"/>
          </p:nvPr>
        </p:nvSpPr>
        <p:spPr>
          <a:xfrm>
            <a:off x="1476375" y="33338"/>
            <a:ext cx="6335985" cy="1143000"/>
          </a:xfrm>
        </p:spPr>
        <p:txBody>
          <a:bodyPr/>
          <a:lstStyle/>
          <a:p>
            <a:r>
              <a:rPr lang="en-US" sz="3200" dirty="0">
                <a:latin typeface="Helvetica Neue" charset="0"/>
                <a:ea typeface="MS PGothic" charset="0"/>
              </a:rPr>
              <a:t>Four forms of </a:t>
            </a:r>
            <a:r>
              <a:rPr lang="en-US" sz="3200" dirty="0" smtClean="0">
                <a:latin typeface="Helvetica Neue" charset="0"/>
                <a:ea typeface="MS PGothic" charset="0"/>
              </a:rPr>
              <a:t/>
            </a:r>
            <a:br>
              <a:rPr lang="en-US" sz="3200" dirty="0" smtClean="0">
                <a:latin typeface="Helvetica Neue" charset="0"/>
                <a:ea typeface="MS PGothic" charset="0"/>
              </a:rPr>
            </a:br>
            <a:r>
              <a:rPr lang="en-US" sz="3200" dirty="0" smtClean="0">
                <a:latin typeface="Helvetica Neue" charset="0"/>
                <a:ea typeface="MS PGothic" charset="0"/>
              </a:rPr>
              <a:t>reintegration</a:t>
            </a:r>
            <a:endParaRPr lang="en-US" sz="3200" dirty="0">
              <a:latin typeface="Helvetica Neue" charset="0"/>
              <a:ea typeface="MS PGothic" charset="0"/>
            </a:endParaRPr>
          </a:p>
        </p:txBody>
      </p:sp>
      <p:sp>
        <p:nvSpPr>
          <p:cNvPr id="38914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merican Typewriter" charset="0"/>
              <a:ea typeface="MS PGothic" charset="0"/>
            </a:endParaRPr>
          </a:p>
        </p:txBody>
      </p:sp>
      <p:sp>
        <p:nvSpPr>
          <p:cNvPr id="3891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B652DFEB-83AE-0A43-8675-ABC356E1DE72}" type="slidenum">
              <a:rPr lang="en-GB" sz="1400">
                <a:solidFill>
                  <a:schemeClr val="tx1"/>
                </a:solidFill>
                <a:latin typeface="Arial" charset="0"/>
              </a:rPr>
              <a:pPr eaLnBrk="1" hangingPunct="1"/>
              <a:t>10</a:t>
            </a:fld>
            <a:endParaRPr lang="en-GB" sz="140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6557552"/>
              </p:ext>
            </p:extLst>
          </p:nvPr>
        </p:nvGraphicFramePr>
        <p:xfrm>
          <a:off x="523474" y="1357502"/>
          <a:ext cx="8224989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8917" name="TextBox 3"/>
          <p:cNvSpPr txBox="1">
            <a:spLocks noChangeArrowheads="1"/>
          </p:cNvSpPr>
          <p:nvPr/>
        </p:nvSpPr>
        <p:spPr bwMode="auto">
          <a:xfrm>
            <a:off x="539750" y="5876925"/>
            <a:ext cx="73453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3399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l" eaLnBrk="1" hangingPunct="1"/>
            <a:r>
              <a:rPr lang="en-GB" sz="1600">
                <a:latin typeface="Helvetica" charset="0"/>
                <a:cs typeface="Helvetica" charset="0"/>
                <a:hlinkClick r:id="rId8"/>
              </a:rPr>
              <a:t>http://blogs.iriss.org.uk/discoveringdesistance/useful-resources/http//blogs.iriss.org.uk/discoveringdesistance/files/2011/09/McNeill-2012-Four-forms-of-offender-rehabilitation.pdf</a:t>
            </a:r>
            <a:r>
              <a:rPr lang="en-GB" sz="1600">
                <a:latin typeface="Helvetica" charset="0"/>
                <a:cs typeface="Helvetica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4321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935" y="24756"/>
            <a:ext cx="8229600" cy="1143000"/>
          </a:xfrm>
        </p:spPr>
        <p:txBody>
          <a:bodyPr/>
          <a:lstStyle/>
          <a:p>
            <a:r>
              <a:rPr lang="en-US" dirty="0" smtClean="0"/>
              <a:t>Why music?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Tackling the emotive and visceral aspects of our responses to </a:t>
            </a:r>
            <a:r>
              <a:rPr lang="en-US" dirty="0"/>
              <a:t>crime (Maruna and King, 2008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This requires a deeper </a:t>
            </a:r>
            <a:r>
              <a:rPr lang="en-US" dirty="0"/>
              <a:t>and more affective, collective engagement with these </a:t>
            </a:r>
            <a:r>
              <a:rPr lang="en-US" dirty="0" smtClean="0"/>
              <a:t>issues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Collective (across different experiences and interests)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Creative (through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making music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participants explore and make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connections)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Affective communication (Songs are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then shared in public and professional forums and through print and broadcast media,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inviting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more people to engage seriously with questions around and practices of re/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integration)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87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9" r="2859"/>
          <a:stretch>
            <a:fillRect/>
          </a:stretch>
        </p:blipFill>
        <p:spPr>
          <a:xfrm rot="20700000">
            <a:off x="251520" y="1124744"/>
            <a:ext cx="5832648" cy="309634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6695063" y="1088740"/>
            <a:ext cx="1944216" cy="3168352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4933503" y="4323812"/>
            <a:ext cx="2700020" cy="179959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7834" y="4782849"/>
            <a:ext cx="2700020" cy="179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33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0"/>
            <a:ext cx="6912768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Music (making)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en-US" dirty="0"/>
              <a:t>D</a:t>
            </a:r>
            <a:r>
              <a:rPr lang="en-US" dirty="0" smtClean="0"/>
              <a:t>evelopment </a:t>
            </a:r>
            <a:r>
              <a:rPr lang="en-US" dirty="0"/>
              <a:t>of communication and awareness skills,  </a:t>
            </a:r>
            <a:r>
              <a:rPr lang="en-US" dirty="0" smtClean="0"/>
              <a:t>ability </a:t>
            </a:r>
            <a:r>
              <a:rPr lang="en-US" dirty="0"/>
              <a:t>to think and act creatively (</a:t>
            </a:r>
            <a:r>
              <a:rPr lang="en-US" dirty="0" err="1"/>
              <a:t>Rimmer</a:t>
            </a:r>
            <a:r>
              <a:rPr lang="en-US" dirty="0"/>
              <a:t>, </a:t>
            </a:r>
            <a:r>
              <a:rPr lang="en-US" dirty="0" err="1"/>
              <a:t>Higham</a:t>
            </a:r>
            <a:r>
              <a:rPr lang="en-US" dirty="0"/>
              <a:t> and Brown, 2014</a:t>
            </a:r>
            <a:r>
              <a:rPr lang="en-US" dirty="0" smtClean="0"/>
              <a:t>) </a:t>
            </a:r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elf</a:t>
            </a:r>
            <a:r>
              <a:rPr lang="en-US" dirty="0"/>
              <a:t>-confidence, the building of positive links between individuals and wider communities (DCMS, 1999; Jermyn, 2001) </a:t>
            </a:r>
          </a:p>
          <a:p>
            <a:r>
              <a:rPr lang="en-US" dirty="0"/>
              <a:t>I</a:t>
            </a:r>
            <a:r>
              <a:rPr lang="en-US" dirty="0" smtClean="0"/>
              <a:t>mproved </a:t>
            </a:r>
            <a:r>
              <a:rPr lang="en-US" dirty="0"/>
              <a:t>social cohesion, community empowerment, self-determination and social inclusion (Jermyn, 2004</a:t>
            </a:r>
            <a:r>
              <a:rPr lang="en-US" dirty="0" smtClean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762137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V crow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631532" y="1907838"/>
            <a:ext cx="2687469" cy="40351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6767">
            <a:off x="5750958" y="899793"/>
            <a:ext cx="3100187" cy="2066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3845">
            <a:off x="6792512" y="3430443"/>
            <a:ext cx="1853952" cy="2780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4208">
            <a:off x="3155198" y="400761"/>
            <a:ext cx="2043040" cy="3064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4251">
            <a:off x="4216633" y="3575286"/>
            <a:ext cx="2024554" cy="303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48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0"/>
            <a:ext cx="750952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Music (sharing)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Benefits for </a:t>
            </a:r>
            <a:r>
              <a:rPr lang="en-US" dirty="0"/>
              <a:t>audiences</a:t>
            </a:r>
          </a:p>
          <a:p>
            <a:pPr lvl="1"/>
            <a:r>
              <a:rPr lang="en-US" dirty="0">
                <a:solidFill>
                  <a:srgbClr val="7F7F7F"/>
                </a:solidFill>
              </a:rPr>
              <a:t>P</a:t>
            </a:r>
            <a:r>
              <a:rPr lang="en-US" dirty="0" smtClean="0">
                <a:solidFill>
                  <a:srgbClr val="7F7F7F"/>
                </a:solidFill>
              </a:rPr>
              <a:t>opular </a:t>
            </a:r>
            <a:r>
              <a:rPr lang="en-US" dirty="0">
                <a:solidFill>
                  <a:srgbClr val="7F7F7F"/>
                </a:solidFill>
              </a:rPr>
              <a:t>music can influence affective aspects of political process and function as a social force (connecting the political aspirations and activities of audiences) creating ‘free spaces’ in public settings; spaces of opportunity for resistance to social conditioning and for mediation between socially accepted and socially proscribed values (e.g. Pratt, 1994; </a:t>
            </a:r>
            <a:r>
              <a:rPr lang="en-US" dirty="0" err="1">
                <a:solidFill>
                  <a:srgbClr val="7F7F7F"/>
                </a:solidFill>
              </a:rPr>
              <a:t>Lipsitz</a:t>
            </a:r>
            <a:r>
              <a:rPr lang="en-US" dirty="0">
                <a:solidFill>
                  <a:srgbClr val="7F7F7F"/>
                </a:solidFill>
              </a:rPr>
              <a:t>, 1994). </a:t>
            </a:r>
            <a:endParaRPr lang="en-US" dirty="0" smtClean="0">
              <a:solidFill>
                <a:srgbClr val="7F7F7F"/>
              </a:solidFill>
            </a:endParaRPr>
          </a:p>
          <a:p>
            <a:pPr lvl="1"/>
            <a:r>
              <a:rPr lang="en-US" b="1" dirty="0" smtClean="0"/>
              <a:t>“Storytelling reveals meaning without committing the error of defining it</a:t>
            </a:r>
            <a:r>
              <a:rPr lang="en-US" dirty="0" smtClean="0">
                <a:solidFill>
                  <a:srgbClr val="7F7F7F"/>
                </a:solidFill>
              </a:rPr>
              <a:t>” (Hannah Arendt)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932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54" y="29723"/>
            <a:ext cx="8229600" cy="1143000"/>
          </a:xfrm>
        </p:spPr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mechanisms </a:t>
            </a:r>
            <a:r>
              <a:rPr lang="en-US" dirty="0"/>
              <a:t>producing these effects are not well </a:t>
            </a:r>
            <a:r>
              <a:rPr lang="en-US" dirty="0" smtClean="0"/>
              <a:t>understood but </a:t>
            </a:r>
            <a:r>
              <a:rPr lang="en-US" dirty="0"/>
              <a:t>may be influenced </a:t>
            </a:r>
            <a:r>
              <a:rPr lang="en-US" dirty="0" smtClean="0"/>
              <a:t>by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The primarily </a:t>
            </a:r>
            <a:r>
              <a:rPr lang="en-US" dirty="0" smtClean="0">
                <a:solidFill>
                  <a:srgbClr val="000000"/>
                </a:solidFill>
              </a:rPr>
              <a:t>informal</a:t>
            </a:r>
            <a:r>
              <a:rPr lang="en-US" dirty="0" smtClean="0">
                <a:solidFill>
                  <a:srgbClr val="7F7F7F"/>
                </a:solidFill>
              </a:rPr>
              <a:t> nature of the learning </a:t>
            </a:r>
            <a:r>
              <a:rPr lang="en-US" dirty="0">
                <a:solidFill>
                  <a:srgbClr val="7F7F7F"/>
                </a:solidFill>
              </a:rPr>
              <a:t>(Green, 2002); </a:t>
            </a:r>
            <a:r>
              <a:rPr lang="en-US" dirty="0" smtClean="0">
                <a:solidFill>
                  <a:srgbClr val="000000"/>
                </a:solidFill>
              </a:rPr>
              <a:t>social </a:t>
            </a:r>
            <a:r>
              <a:rPr lang="en-US" dirty="0">
                <a:solidFill>
                  <a:srgbClr val="000000"/>
                </a:solidFill>
              </a:rPr>
              <a:t>and collaborative </a:t>
            </a:r>
            <a:r>
              <a:rPr lang="en-US" dirty="0">
                <a:solidFill>
                  <a:srgbClr val="7F7F7F"/>
                </a:solidFill>
              </a:rPr>
              <a:t>nature (Small, 1998; Anderson, 2013)</a:t>
            </a:r>
            <a:r>
              <a:rPr lang="en-US" dirty="0" smtClean="0">
                <a:solidFill>
                  <a:srgbClr val="7F7F7F"/>
                </a:solidFill>
              </a:rPr>
              <a:t>;</a:t>
            </a:r>
            <a:endParaRPr lang="en-US" dirty="0">
              <a:solidFill>
                <a:srgbClr val="7F7F7F"/>
              </a:solidFill>
            </a:endParaRP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Creation of ‘</a:t>
            </a:r>
            <a:r>
              <a:rPr lang="en-US" dirty="0" smtClean="0"/>
              <a:t>enclaves </a:t>
            </a:r>
            <a:r>
              <a:rPr lang="en-US" dirty="0"/>
              <a:t>of autonomy</a:t>
            </a:r>
            <a:r>
              <a:rPr lang="en-US" dirty="0">
                <a:solidFill>
                  <a:srgbClr val="7F7F7F"/>
                </a:solidFill>
              </a:rPr>
              <a:t>’ within larger institutions or power structures (Pratt, 1994; </a:t>
            </a:r>
            <a:r>
              <a:rPr lang="en-US" dirty="0" err="1">
                <a:solidFill>
                  <a:srgbClr val="7F7F7F"/>
                </a:solidFill>
              </a:rPr>
              <a:t>Dougan</a:t>
            </a:r>
            <a:r>
              <a:rPr lang="en-US" dirty="0">
                <a:solidFill>
                  <a:srgbClr val="7F7F7F"/>
                </a:solidFill>
              </a:rPr>
              <a:t>, 1999); </a:t>
            </a:r>
            <a:endParaRPr lang="en-US" dirty="0" smtClean="0">
              <a:solidFill>
                <a:srgbClr val="7F7F7F"/>
              </a:solidFill>
            </a:endParaRP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It offers a means </a:t>
            </a:r>
            <a:r>
              <a:rPr lang="en-US" dirty="0">
                <a:solidFill>
                  <a:srgbClr val="7F7F7F"/>
                </a:solidFill>
              </a:rPr>
              <a:t>of expression that overcomes </a:t>
            </a:r>
            <a:r>
              <a:rPr lang="en-US" dirty="0" smtClean="0">
                <a:solidFill>
                  <a:srgbClr val="7F7F7F"/>
                </a:solidFill>
              </a:rPr>
              <a:t>‘</a:t>
            </a:r>
            <a:r>
              <a:rPr lang="en-US" dirty="0" smtClean="0">
                <a:solidFill>
                  <a:srgbClr val="000000"/>
                </a:solidFill>
              </a:rPr>
              <a:t>hermeneutical injustice</a:t>
            </a:r>
            <a:r>
              <a:rPr lang="en-US" dirty="0" smtClean="0">
                <a:solidFill>
                  <a:srgbClr val="7F7F7F"/>
                </a:solidFill>
              </a:rPr>
              <a:t>’ (failures of understanding and misrecognition)</a:t>
            </a:r>
            <a:r>
              <a:rPr lang="en-US" dirty="0">
                <a:solidFill>
                  <a:srgbClr val="7F7F7F"/>
                </a:solidFill>
              </a:rPr>
              <a:t>(</a:t>
            </a:r>
            <a:r>
              <a:rPr lang="en-US" dirty="0" err="1">
                <a:solidFill>
                  <a:srgbClr val="7F7F7F"/>
                </a:solidFill>
              </a:rPr>
              <a:t>Fricker</a:t>
            </a:r>
            <a:r>
              <a:rPr lang="en-US" dirty="0">
                <a:solidFill>
                  <a:srgbClr val="7F7F7F"/>
                </a:solidFill>
              </a:rPr>
              <a:t>, 2007).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030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/>
          <a:lstStyle/>
          <a:p>
            <a:r>
              <a:rPr lang="en-US" dirty="0" smtClean="0"/>
              <a:t>Politics?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Counterproductive aspects of debate as the default </a:t>
            </a:r>
            <a:r>
              <a:rPr lang="en-US" sz="2400" dirty="0"/>
              <a:t>form of </a:t>
            </a:r>
            <a:r>
              <a:rPr lang="en-US" sz="2400" dirty="0" smtClean="0"/>
              <a:t>political communication (</a:t>
            </a:r>
            <a:r>
              <a:rPr lang="en-US" sz="2400" dirty="0" err="1"/>
              <a:t>Tannen</a:t>
            </a:r>
            <a:r>
              <a:rPr lang="en-US" sz="2400" dirty="0"/>
              <a:t> 1999; Baxter &amp; </a:t>
            </a:r>
            <a:r>
              <a:rPr lang="en-US" sz="2400" dirty="0" err="1"/>
              <a:t>Cissna</a:t>
            </a:r>
            <a:r>
              <a:rPr lang="en-US" sz="2400" dirty="0"/>
              <a:t> 2004)</a:t>
            </a:r>
            <a:r>
              <a:rPr lang="en-US" sz="2400" dirty="0" smtClean="0"/>
              <a:t>.</a:t>
            </a:r>
          </a:p>
          <a:p>
            <a:pPr lvl="1"/>
            <a:r>
              <a:rPr lang="en-US" sz="2000" dirty="0">
                <a:solidFill>
                  <a:srgbClr val="7F7F7F"/>
                </a:solidFill>
              </a:rPr>
              <a:t>O</a:t>
            </a:r>
            <a:r>
              <a:rPr lang="en-US" sz="2000" dirty="0" smtClean="0">
                <a:solidFill>
                  <a:srgbClr val="7F7F7F"/>
                </a:solidFill>
              </a:rPr>
              <a:t>versimplification</a:t>
            </a:r>
            <a:r>
              <a:rPr lang="en-US" sz="2000" dirty="0">
                <a:solidFill>
                  <a:srgbClr val="7F7F7F"/>
                </a:solidFill>
              </a:rPr>
              <a:t>, stereotyping, </a:t>
            </a:r>
            <a:r>
              <a:rPr lang="en-US" sz="2000" dirty="0" err="1">
                <a:solidFill>
                  <a:srgbClr val="7F7F7F"/>
                </a:solidFill>
              </a:rPr>
              <a:t>polarisation</a:t>
            </a:r>
            <a:r>
              <a:rPr lang="en-US" sz="2000" dirty="0">
                <a:solidFill>
                  <a:srgbClr val="7F7F7F"/>
                </a:solidFill>
              </a:rPr>
              <a:t>, confrontation and ultimately disaffection from political life and subsequent loss of social capital (Escobar 2011; </a:t>
            </a:r>
            <a:r>
              <a:rPr lang="en-US" sz="2000" dirty="0" err="1">
                <a:solidFill>
                  <a:srgbClr val="7F7F7F"/>
                </a:solidFill>
              </a:rPr>
              <a:t>Mutz</a:t>
            </a:r>
            <a:r>
              <a:rPr lang="en-US" sz="2000" dirty="0">
                <a:solidFill>
                  <a:srgbClr val="7F7F7F"/>
                </a:solidFill>
              </a:rPr>
              <a:t> 2006). </a:t>
            </a:r>
          </a:p>
          <a:p>
            <a:pPr lvl="1"/>
            <a:r>
              <a:rPr lang="en-US" sz="2000" dirty="0" smtClean="0">
                <a:solidFill>
                  <a:srgbClr val="7F7F7F"/>
                </a:solidFill>
              </a:rPr>
              <a:t>Can make </a:t>
            </a:r>
            <a:r>
              <a:rPr lang="en-US" sz="2000" dirty="0">
                <a:solidFill>
                  <a:srgbClr val="7F7F7F"/>
                </a:solidFill>
              </a:rPr>
              <a:t>public spaces inaccessible and unappealing to citizens less accustomed to or adept at certain forms of public speaking, </a:t>
            </a:r>
            <a:r>
              <a:rPr lang="en-US" sz="2000" dirty="0" smtClean="0">
                <a:solidFill>
                  <a:srgbClr val="7F7F7F"/>
                </a:solidFill>
              </a:rPr>
              <a:t>advantaging </a:t>
            </a:r>
            <a:r>
              <a:rPr lang="en-US" sz="2000" dirty="0">
                <a:solidFill>
                  <a:srgbClr val="7F7F7F"/>
                </a:solidFill>
              </a:rPr>
              <a:t>the most privileged sections of society (Young 2001)</a:t>
            </a:r>
            <a:r>
              <a:rPr lang="en-US" sz="2000" dirty="0" smtClean="0">
                <a:solidFill>
                  <a:srgbClr val="7F7F7F"/>
                </a:solidFill>
              </a:rPr>
              <a:t>.</a:t>
            </a:r>
          </a:p>
          <a:p>
            <a:r>
              <a:rPr lang="en-US" sz="2400" dirty="0" smtClean="0"/>
              <a:t>Cf. Dialogic </a:t>
            </a:r>
            <a:r>
              <a:rPr lang="en-US" sz="2400" dirty="0"/>
              <a:t>approaches 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Foster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range of individual, community and democratic goods, particularly in hotly contested and divisive topics (Littlejohn &amp; Domenici 2001; Forester 2009). 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597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and ‘Clews’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dirty="0"/>
              <a:t>How do individual citizens and civil society institutions experience, make sense of and engage in re/integration after punishment -- whether as citizens ‘coming home’ or as those receiving them?</a:t>
            </a:r>
          </a:p>
          <a:p>
            <a:pPr lvl="0"/>
            <a:r>
              <a:rPr lang="en-GB" dirty="0"/>
              <a:t>How and with what effects does making and sharing art (principally songs) (a) represent and (b) support re/integration? How can we best understand the social, political, ethical and aesthetic nature and potential of these encounters and what they reveal about re/integration?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834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and ‘Clews’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GB" dirty="0"/>
              <a:t>To what extent and in what ways can culturally mediated public dialogue about re/integration enable the development of social relations and social capital, supporting citizen and civil society engagement in re/integration? </a:t>
            </a:r>
          </a:p>
          <a:p>
            <a:pPr lvl="0"/>
            <a:r>
              <a:rPr lang="en-GB" dirty="0"/>
              <a:t>To what extent and in what ways does participation in co-creative enquiry and public dialogue stimulate wider individual and community participation in </a:t>
            </a:r>
            <a:r>
              <a:rPr lang="en-GB" i="1" dirty="0"/>
              <a:t>other </a:t>
            </a:r>
            <a:r>
              <a:rPr lang="en-GB" dirty="0"/>
              <a:t>aspects of social and political life </a:t>
            </a:r>
            <a:r>
              <a:rPr lang="en-GB" i="1" dirty="0"/>
              <a:t>beyond</a:t>
            </a:r>
            <a:r>
              <a:rPr lang="en-GB" dirty="0"/>
              <a:t> the question of reintegration (e.g. policy processes, elections, community action)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05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pezoid 19"/>
          <p:cNvSpPr/>
          <p:nvPr/>
        </p:nvSpPr>
        <p:spPr>
          <a:xfrm>
            <a:off x="151650" y="2180151"/>
            <a:ext cx="8776723" cy="4056979"/>
          </a:xfrm>
          <a:prstGeom prst="trapezoid">
            <a:avLst>
              <a:gd name="adj" fmla="val 5023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Community of Enquiry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67606" y="2180151"/>
            <a:ext cx="3337043" cy="2483479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2000" dirty="0" smtClean="0"/>
              <a:t>Core group</a:t>
            </a:r>
            <a:endParaRPr lang="en-US" sz="2000" dirty="0"/>
          </a:p>
        </p:txBody>
      </p:sp>
      <p:sp>
        <p:nvSpPr>
          <p:cNvPr id="4" name="Oval 3"/>
          <p:cNvSpPr/>
          <p:nvPr/>
        </p:nvSpPr>
        <p:spPr>
          <a:xfrm>
            <a:off x="3468985" y="2483478"/>
            <a:ext cx="1895621" cy="1137470"/>
          </a:xfrm>
          <a:prstGeom prst="ellipse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Research team</a:t>
            </a:r>
            <a:endParaRPr lang="en-US" sz="2000" dirty="0"/>
          </a:p>
        </p:txBody>
      </p:sp>
      <p:sp>
        <p:nvSpPr>
          <p:cNvPr id="7" name="Merge 6"/>
          <p:cNvSpPr/>
          <p:nvPr/>
        </p:nvSpPr>
        <p:spPr>
          <a:xfrm>
            <a:off x="2832725" y="265411"/>
            <a:ext cx="3127774" cy="2218068"/>
          </a:xfrm>
          <a:prstGeom prst="flowChartMerg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Participatory Workshops</a:t>
            </a:r>
            <a:endParaRPr lang="en-US" sz="2000" dirty="0"/>
          </a:p>
        </p:txBody>
      </p:sp>
      <p:sp>
        <p:nvSpPr>
          <p:cNvPr id="8" name="Merge 7"/>
          <p:cNvSpPr/>
          <p:nvPr/>
        </p:nvSpPr>
        <p:spPr>
          <a:xfrm rot="17684430">
            <a:off x="876668" y="888291"/>
            <a:ext cx="2901624" cy="3084017"/>
          </a:xfrm>
          <a:prstGeom prst="flowChartMerge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Participant Observation</a:t>
            </a:r>
            <a:endParaRPr lang="en-US" sz="2000" dirty="0"/>
          </a:p>
        </p:txBody>
      </p:sp>
      <p:sp>
        <p:nvSpPr>
          <p:cNvPr id="10" name="Merge 9"/>
          <p:cNvSpPr/>
          <p:nvPr/>
        </p:nvSpPr>
        <p:spPr>
          <a:xfrm rot="3856241">
            <a:off x="5091072" y="825406"/>
            <a:ext cx="3011492" cy="3084017"/>
          </a:xfrm>
          <a:prstGeom prst="flowChartMerge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Practice-led research</a:t>
            </a:r>
            <a:endParaRPr lang="en-US" sz="2000" dirty="0"/>
          </a:p>
        </p:txBody>
      </p:sp>
      <p:sp>
        <p:nvSpPr>
          <p:cNvPr id="17" name="Chevron 16"/>
          <p:cNvSpPr/>
          <p:nvPr/>
        </p:nvSpPr>
        <p:spPr>
          <a:xfrm>
            <a:off x="576938" y="5384028"/>
            <a:ext cx="2892049" cy="815187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DV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Making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3237289" y="5384028"/>
            <a:ext cx="2723210" cy="815187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DV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Sharing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5812812" y="5384028"/>
            <a:ext cx="2826807" cy="815187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DV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Understanding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7737273" y="6199215"/>
            <a:ext cx="0" cy="3791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1326935" y="6578373"/>
            <a:ext cx="64103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326934" y="6199215"/>
            <a:ext cx="0" cy="3791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5364606" y="1251218"/>
            <a:ext cx="1112577" cy="1895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2341091" y="1289134"/>
            <a:ext cx="112789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6479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49404" y="149391"/>
            <a:ext cx="8833520" cy="655455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 Narrow"/>
                <a:cs typeface="Arial Narrow"/>
              </a:rPr>
              <a:t>‘Distant Voices – Coming Home’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 Narrow"/>
                <a:cs typeface="Arial Narrow"/>
              </a:rPr>
              <a:t> A </a:t>
            </a:r>
            <a:r>
              <a:rPr lang="en-US" sz="2400" b="1" dirty="0" smtClean="0">
                <a:solidFill>
                  <a:schemeClr val="tx1"/>
                </a:solidFill>
                <a:latin typeface="Arial Narrow"/>
                <a:cs typeface="Arial Narrow"/>
              </a:rPr>
              <a:t>Collaborative Action Research </a:t>
            </a:r>
            <a:r>
              <a:rPr lang="en-US" sz="2400" dirty="0" smtClean="0">
                <a:solidFill>
                  <a:schemeClr val="tx1"/>
                </a:solidFill>
                <a:latin typeface="Arial Narrow"/>
                <a:cs typeface="Arial Narrow"/>
              </a:rPr>
              <a:t>Model,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 Narrow"/>
                <a:cs typeface="Arial Narrow"/>
              </a:rPr>
              <a:t>led by a </a:t>
            </a:r>
            <a:r>
              <a:rPr lang="en-US" sz="2400" b="1" dirty="0" smtClean="0">
                <a:solidFill>
                  <a:schemeClr val="tx1"/>
                </a:solidFill>
                <a:latin typeface="Arial Narrow"/>
                <a:cs typeface="Arial Narrow"/>
              </a:rPr>
              <a:t>research team </a:t>
            </a:r>
            <a:r>
              <a:rPr lang="en-US" sz="2400" dirty="0" smtClean="0">
                <a:solidFill>
                  <a:schemeClr val="tx1"/>
                </a:solidFill>
                <a:latin typeface="Arial Narrow"/>
                <a:cs typeface="Arial Narrow"/>
              </a:rPr>
              <a:t>supporting a </a:t>
            </a:r>
            <a:r>
              <a:rPr lang="en-US" sz="2400" b="1" dirty="0" smtClean="0">
                <a:solidFill>
                  <a:schemeClr val="tx1"/>
                </a:solidFill>
                <a:latin typeface="Arial Narrow"/>
                <a:cs typeface="Arial Narrow"/>
              </a:rPr>
              <a:t>core group,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 Narrow"/>
                <a:cs typeface="Arial Narrow"/>
              </a:rPr>
              <a:t>representative of a wider </a:t>
            </a:r>
            <a:r>
              <a:rPr lang="en-US" sz="2400" b="1" dirty="0" smtClean="0">
                <a:solidFill>
                  <a:schemeClr val="tx1"/>
                </a:solidFill>
                <a:latin typeface="Arial Narrow"/>
                <a:cs typeface="Arial Narrow"/>
              </a:rPr>
              <a:t>community of enquiry 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560265" y="1886067"/>
          <a:ext cx="8105175" cy="457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Up-Down Arrow 8"/>
          <p:cNvSpPr/>
          <p:nvPr/>
        </p:nvSpPr>
        <p:spPr>
          <a:xfrm>
            <a:off x="5658682" y="2875785"/>
            <a:ext cx="448212" cy="784304"/>
          </a:xfrm>
          <a:prstGeom prst="upDownArrow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-Down Arrow 9"/>
          <p:cNvSpPr/>
          <p:nvPr/>
        </p:nvSpPr>
        <p:spPr>
          <a:xfrm>
            <a:off x="5677357" y="4450411"/>
            <a:ext cx="429537" cy="799970"/>
          </a:xfrm>
          <a:prstGeom prst="upDownArrow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7993121" y="2875785"/>
            <a:ext cx="504239" cy="2374596"/>
          </a:xfrm>
          <a:prstGeom prst="upDownArrow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40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12168"/>
            <a:ext cx="8229600" cy="479715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New ways of knowing, seeing, hearing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Challenge familiar ‘findings’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Challenge familiar roles and power dynamics</a:t>
            </a:r>
          </a:p>
          <a:p>
            <a:r>
              <a:rPr lang="en-US" dirty="0" smtClean="0"/>
              <a:t>New levels (and terms) of affective engagement… with consequences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Risking more of oneself…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Vulnerability and mutuality in processes of shared discovery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Blurring the personal, professional, political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Studying and </a:t>
            </a: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doing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reintegration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Without forgetting the peculiar nature of our own contributions… and providing ‘authentic accounts of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embeddedness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…’ (Sabrina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Keinemans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7049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9975"/>
            <a:ext cx="4536504" cy="1143000"/>
          </a:xfrm>
        </p:spPr>
        <p:txBody>
          <a:bodyPr/>
          <a:lstStyle/>
          <a:p>
            <a:r>
              <a:rPr lang="en-US" dirty="0" smtClean="0"/>
              <a:t>Frank’s Song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0768"/>
            <a:ext cx="6788944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23</a:t>
            </a:fld>
            <a:endParaRPr lang="en-US"/>
          </a:p>
        </p:txBody>
      </p:sp>
      <p:pic>
        <p:nvPicPr>
          <p:cNvPr id="3" name="4. Frank's Song - Frank Harris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544" y="57332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48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0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432" y="0"/>
            <a:ext cx="4800872" cy="1143000"/>
          </a:xfrm>
        </p:spPr>
        <p:txBody>
          <a:bodyPr/>
          <a:lstStyle/>
          <a:p>
            <a:r>
              <a:rPr lang="en-US" dirty="0" smtClean="0"/>
              <a:t>Frank’s Song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Long hours, sore fingers, the melody lingers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First tune, beaming smile, feel the style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Calloused hands, stiff wrist, getting the gist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First riff, eyes wide, glowing pride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Long hours, no money, like running through honey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First gig, </a:t>
            </a:r>
            <a:r>
              <a:rPr lang="en-US" sz="2400" dirty="0" err="1" smtClean="0"/>
              <a:t>showtime</a:t>
            </a:r>
            <a:r>
              <a:rPr lang="en-US" sz="2400" dirty="0" smtClean="0"/>
              <a:t>, sunshine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42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27013"/>
            <a:ext cx="511256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Never Got to Say Goodbye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85" y="1600200"/>
            <a:ext cx="678803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25</a:t>
            </a:fld>
            <a:endParaRPr lang="en-US"/>
          </a:p>
        </p:txBody>
      </p:sp>
      <p:pic>
        <p:nvPicPr>
          <p:cNvPr id="3" name="1. Never Got To Say Goodbye - Shuggi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56612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29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3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8828"/>
            <a:ext cx="511256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Never Got to Say Goodbye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7"/>
            <a:ext cx="8229600" cy="5517233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Tumbling in the car, down the quiet country roads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Slowing for the bends and zooming on the straight and narrows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Daylight fades to black, turning up the radio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Don</a:t>
            </a:r>
            <a:r>
              <a:rPr lang="mr-IN" sz="1800" dirty="0" smtClean="0"/>
              <a:t>’</a:t>
            </a:r>
            <a:r>
              <a:rPr lang="en-US" sz="1800" dirty="0" smtClean="0"/>
              <a:t>t want to look back, never caring where we go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You’ve become the longest gaze out the window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At the blinking star in the sky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The comfort in the clouds and silver linings, floating by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Never got to say goodbye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Driving way too close to the cars in front of you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Doesn’t bother me; I’m safer when you</a:t>
            </a:r>
            <a:r>
              <a:rPr lang="mr-IN" sz="1800" dirty="0" smtClean="0"/>
              <a:t>’</a:t>
            </a:r>
            <a:r>
              <a:rPr lang="en-US" sz="1800" dirty="0" err="1" smtClean="0"/>
              <a:t>ve</a:t>
            </a:r>
            <a:r>
              <a:rPr lang="en-US" sz="1800" dirty="0" smtClean="0"/>
              <a:t> had a few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Window rolled down smoke curls off your cigarette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Trees all running past soldiers in a silhouette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Mum’s lost without you, Barry he’s lost too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Natalie’s heart broken, Nicky is blue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i="1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 smtClean="0"/>
              <a:t>Never got to say goodbye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i="1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i="1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82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8828"/>
            <a:ext cx="511256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Freedom is on the Way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6786199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27</a:t>
            </a:fld>
            <a:endParaRPr lang="en-US"/>
          </a:p>
        </p:txBody>
      </p:sp>
      <p:pic>
        <p:nvPicPr>
          <p:cNvPr id="3" name="9. Freedom is on The Way - Jo Syme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536" y="14127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782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0"/>
            <a:ext cx="4896544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Freedom is on the Way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Jeremy Kyle with the curtains closed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No-one to turn to, nowhere to go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Feeling imprisoned, bird in a cage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Faces in frames reminding me, no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Fear of being judged: I hide away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I want to change but change is scary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Scary for anyone, never mind 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Fighting for scraps of dignity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i="1" dirty="0" smtClean="0"/>
              <a:t>Walking down that one way street -- I know where it leads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i="1" dirty="0" smtClean="0"/>
              <a:t>But I still walk -- searching for freedom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i="1" dirty="0" smtClean="0"/>
              <a:t>Freedom must be on the way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I’ve come a long way, since the dark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Now I feel some contentment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Just want to be normal; whatever that 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I feel independent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/>
              <a:t>Freedom is riding through the fields, open wilderness, wind in the hair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/>
              <a:t>Freedom is dancing, letting it all go -- jumping about like I just don’t care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5AEFE-49A3-0242-A11E-14022CF3065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87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3115848"/>
              </p:ext>
            </p:extLst>
          </p:nvPr>
        </p:nvGraphicFramePr>
        <p:xfrm>
          <a:off x="0" y="188640"/>
          <a:ext cx="914400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6469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3463</TotalTime>
  <Words>1665</Words>
  <Application>Microsoft Macintosh PowerPoint</Application>
  <PresentationFormat>On-screen Show (4:3)</PresentationFormat>
  <Paragraphs>276</Paragraphs>
  <Slides>29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American Typewriter</vt:lpstr>
      <vt:lpstr>Arial Narrow</vt:lpstr>
      <vt:lpstr>Calibri</vt:lpstr>
      <vt:lpstr>Helvetica</vt:lpstr>
      <vt:lpstr>Helvetica Neue</vt:lpstr>
      <vt:lpstr>MS PGothic</vt:lpstr>
      <vt:lpstr>ＭＳ Ｐゴシック</vt:lpstr>
      <vt:lpstr>Arial</vt:lpstr>
      <vt:lpstr>Office Theme</vt:lpstr>
      <vt:lpstr>Distant Voices: Coming Home </vt:lpstr>
      <vt:lpstr>How Close is the Thunder</vt:lpstr>
      <vt:lpstr>How Close is the Thunder</vt:lpstr>
      <vt:lpstr>Blankface</vt:lpstr>
      <vt:lpstr>Blankface</vt:lpstr>
      <vt:lpstr>I’ve Changed</vt:lpstr>
      <vt:lpstr>I’ve Changed</vt:lpstr>
      <vt:lpstr>Desistance</vt:lpstr>
      <vt:lpstr>Support and  sabotage</vt:lpstr>
      <vt:lpstr>Four forms of  reintegration</vt:lpstr>
      <vt:lpstr>Why music?</vt:lpstr>
      <vt:lpstr>PowerPoint Presentation</vt:lpstr>
      <vt:lpstr>Music (making)</vt:lpstr>
      <vt:lpstr>PowerPoint Presentation</vt:lpstr>
      <vt:lpstr>Music (sharing)</vt:lpstr>
      <vt:lpstr>How?</vt:lpstr>
      <vt:lpstr>Politics?</vt:lpstr>
      <vt:lpstr>Questions and ‘Clews’</vt:lpstr>
      <vt:lpstr>Questions and ‘Clews’</vt:lpstr>
      <vt:lpstr>PowerPoint Presentation</vt:lpstr>
      <vt:lpstr>PowerPoint Presentation</vt:lpstr>
      <vt:lpstr>Reflexivity</vt:lpstr>
      <vt:lpstr>Frank’s Song</vt:lpstr>
      <vt:lpstr>Frank’s Song</vt:lpstr>
      <vt:lpstr>Never Got to Say Goodbye</vt:lpstr>
      <vt:lpstr>Never Got to Say Goodbye</vt:lpstr>
      <vt:lpstr>Freedom is on the Way</vt:lpstr>
      <vt:lpstr>Freedom is on the Way</vt:lpstr>
      <vt:lpstr>PowerPoint Presentation</vt:lpstr>
    </vt:vector>
  </TitlesOfParts>
  <Company>University of Glasgow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Veterans and Villains: Oral History and  Penological Research</dc:title>
  <dc:creator>Fergus McNeil</dc:creator>
  <cp:lastModifiedBy>Julie Parsons</cp:lastModifiedBy>
  <cp:revision>291</cp:revision>
  <dcterms:created xsi:type="dcterms:W3CDTF">2008-07-08T09:08:27Z</dcterms:created>
  <dcterms:modified xsi:type="dcterms:W3CDTF">2017-08-30T06:21:04Z</dcterms:modified>
</cp:coreProperties>
</file>