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84" r:id="rId4"/>
    <p:sldId id="285" r:id="rId5"/>
    <p:sldId id="258" r:id="rId6"/>
    <p:sldId id="259" r:id="rId7"/>
    <p:sldId id="260" r:id="rId8"/>
    <p:sldId id="291" r:id="rId9"/>
    <p:sldId id="261" r:id="rId10"/>
    <p:sldId id="262" r:id="rId11"/>
    <p:sldId id="264" r:id="rId12"/>
    <p:sldId id="265" r:id="rId13"/>
    <p:sldId id="267" r:id="rId14"/>
    <p:sldId id="268" r:id="rId15"/>
    <p:sldId id="269" r:id="rId16"/>
    <p:sldId id="270" r:id="rId17"/>
    <p:sldId id="271" r:id="rId18"/>
    <p:sldId id="272" r:id="rId19"/>
    <p:sldId id="273" r:id="rId20"/>
    <p:sldId id="292" r:id="rId21"/>
    <p:sldId id="293" r:id="rId22"/>
    <p:sldId id="274" r:id="rId23"/>
    <p:sldId id="275" r:id="rId24"/>
    <p:sldId id="276" r:id="rId25"/>
    <p:sldId id="277" r:id="rId26"/>
    <p:sldId id="278" r:id="rId27"/>
    <p:sldId id="289" r:id="rId28"/>
    <p:sldId id="287" r:id="rId29"/>
    <p:sldId id="290" r:id="rId30"/>
    <p:sldId id="294" r:id="rId31"/>
    <p:sldId id="295" r:id="rId32"/>
    <p:sldId id="296" r:id="rId33"/>
    <p:sldId id="29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8"/>
  </p:normalViewPr>
  <p:slideViewPr>
    <p:cSldViewPr snapToGrid="0" snapToObjects="1">
      <p:cViewPr varScale="1">
        <p:scale>
          <a:sx n="103" d="100"/>
          <a:sy n="103" d="100"/>
        </p:scale>
        <p:origin x="8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var/folders/1v/q_7th5_57mbbyl_lv1dk__7h0000gn/T/com.microsoft.Outlook/Outlook%20Temp/WeeklyPrisonPopulationBrief20170818%5b2%5d.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accent6">
                    <a:lumMod val="50000"/>
                  </a:schemeClr>
                </a:solidFill>
                <a:latin typeface="Arial" pitchFamily="34" charset="0"/>
                <a:cs typeface="Arial" pitchFamily="34" charset="0"/>
              </a:defRPr>
            </a:pPr>
            <a:r>
              <a:rPr lang="en-GB" sz="1800" b="1" i="0" baseline="0" dirty="0">
                <a:solidFill>
                  <a:schemeClr val="accent6">
                    <a:lumMod val="50000"/>
                  </a:schemeClr>
                </a:solidFill>
                <a:latin typeface="Arial" pitchFamily="34" charset="0"/>
                <a:cs typeface="Arial" pitchFamily="34" charset="0"/>
              </a:rPr>
              <a:t>Total prison population and useable operational capacity</a:t>
            </a:r>
            <a:endParaRPr lang="en-GB" sz="1800" dirty="0">
              <a:solidFill>
                <a:schemeClr val="accent6">
                  <a:lumMod val="50000"/>
                </a:schemeClr>
              </a:solidFill>
              <a:latin typeface="Arial" pitchFamily="34" charset="0"/>
              <a:cs typeface="Arial" pitchFamily="34" charset="0"/>
            </a:endParaRPr>
          </a:p>
        </c:rich>
      </c:tx>
      <c:layout>
        <c:manualLayout>
          <c:xMode val="edge"/>
          <c:yMode val="edge"/>
          <c:x val="0.0993999131957245"/>
          <c:y val="0.0104555446194226"/>
        </c:manualLayout>
      </c:layout>
      <c:overlay val="0"/>
    </c:title>
    <c:autoTitleDeleted val="0"/>
    <c:plotArea>
      <c:layout>
        <c:manualLayout>
          <c:layoutTarget val="inner"/>
          <c:xMode val="edge"/>
          <c:yMode val="edge"/>
          <c:x val="0.0663309104307558"/>
          <c:y val="0.0775254265091863"/>
          <c:w val="0.718010159935094"/>
          <c:h val="0.7321733844739"/>
        </c:manualLayout>
      </c:layout>
      <c:lineChart>
        <c:grouping val="standard"/>
        <c:varyColors val="0"/>
        <c:ser>
          <c:idx val="0"/>
          <c:order val="0"/>
          <c:tx>
            <c:strRef>
              <c:f>Data!$C$2</c:f>
              <c:strCache>
                <c:ptCount val="1"/>
                <c:pt idx="0">
                  <c:v>Useable operational capacity as at 18/08/17</c:v>
                </c:pt>
              </c:strCache>
            </c:strRef>
          </c:tx>
          <c:spPr>
            <a:ln w="25400">
              <a:solidFill>
                <a:schemeClr val="tx1"/>
              </a:solidFill>
            </a:ln>
          </c:spPr>
          <c:marker>
            <c:symbol val="none"/>
          </c:marker>
          <c:cat>
            <c:numRef>
              <c:f>Data!$A$225:$A$500</c:f>
              <c:numCache>
                <c:formatCode>dd/mm/yyyy;@</c:formatCode>
                <c:ptCount val="276"/>
                <c:pt idx="0">
                  <c:v>41453.0</c:v>
                </c:pt>
                <c:pt idx="1">
                  <c:v>41460.0</c:v>
                </c:pt>
                <c:pt idx="2">
                  <c:v>41467.0</c:v>
                </c:pt>
                <c:pt idx="3">
                  <c:v>41474.0</c:v>
                </c:pt>
                <c:pt idx="4">
                  <c:v>41481.0</c:v>
                </c:pt>
                <c:pt idx="5">
                  <c:v>41488.0</c:v>
                </c:pt>
                <c:pt idx="6">
                  <c:v>41495.0</c:v>
                </c:pt>
                <c:pt idx="7">
                  <c:v>41502.0</c:v>
                </c:pt>
                <c:pt idx="8">
                  <c:v>41509.0</c:v>
                </c:pt>
                <c:pt idx="9">
                  <c:v>41516.0</c:v>
                </c:pt>
                <c:pt idx="10">
                  <c:v>41523.0</c:v>
                </c:pt>
                <c:pt idx="11">
                  <c:v>41530.0</c:v>
                </c:pt>
                <c:pt idx="12">
                  <c:v>41537.0</c:v>
                </c:pt>
                <c:pt idx="13">
                  <c:v>41544.0</c:v>
                </c:pt>
                <c:pt idx="14">
                  <c:v>41551.0</c:v>
                </c:pt>
                <c:pt idx="15">
                  <c:v>41558.0</c:v>
                </c:pt>
                <c:pt idx="16">
                  <c:v>41565.0</c:v>
                </c:pt>
                <c:pt idx="17">
                  <c:v>41572.0</c:v>
                </c:pt>
                <c:pt idx="18">
                  <c:v>41579.0</c:v>
                </c:pt>
                <c:pt idx="19">
                  <c:v>41586.0</c:v>
                </c:pt>
                <c:pt idx="20">
                  <c:v>41593.0</c:v>
                </c:pt>
                <c:pt idx="21">
                  <c:v>41600.0</c:v>
                </c:pt>
                <c:pt idx="22">
                  <c:v>41607.0</c:v>
                </c:pt>
                <c:pt idx="23">
                  <c:v>41614.0</c:v>
                </c:pt>
                <c:pt idx="24">
                  <c:v>41621.0</c:v>
                </c:pt>
                <c:pt idx="25">
                  <c:v>41628.0</c:v>
                </c:pt>
                <c:pt idx="26">
                  <c:v>41635.0</c:v>
                </c:pt>
                <c:pt idx="27">
                  <c:v>41642.0</c:v>
                </c:pt>
                <c:pt idx="28">
                  <c:v>41649.0</c:v>
                </c:pt>
                <c:pt idx="29">
                  <c:v>41656.0</c:v>
                </c:pt>
                <c:pt idx="30">
                  <c:v>41663.0</c:v>
                </c:pt>
                <c:pt idx="31">
                  <c:v>41670.0</c:v>
                </c:pt>
                <c:pt idx="32">
                  <c:v>41677.0</c:v>
                </c:pt>
                <c:pt idx="33">
                  <c:v>41684.0</c:v>
                </c:pt>
                <c:pt idx="34">
                  <c:v>41691.0</c:v>
                </c:pt>
                <c:pt idx="35">
                  <c:v>41698.0</c:v>
                </c:pt>
                <c:pt idx="36">
                  <c:v>41705.0</c:v>
                </c:pt>
                <c:pt idx="37">
                  <c:v>41712.0</c:v>
                </c:pt>
                <c:pt idx="38">
                  <c:v>41719.0</c:v>
                </c:pt>
                <c:pt idx="39">
                  <c:v>41726.0</c:v>
                </c:pt>
                <c:pt idx="40">
                  <c:v>41733.0</c:v>
                </c:pt>
                <c:pt idx="41">
                  <c:v>41740.0</c:v>
                </c:pt>
                <c:pt idx="42">
                  <c:v>41747.0</c:v>
                </c:pt>
                <c:pt idx="43">
                  <c:v>41754.0</c:v>
                </c:pt>
                <c:pt idx="44">
                  <c:v>41761.0</c:v>
                </c:pt>
                <c:pt idx="45">
                  <c:v>41768.0</c:v>
                </c:pt>
                <c:pt idx="46">
                  <c:v>41775.0</c:v>
                </c:pt>
                <c:pt idx="47">
                  <c:v>41782.0</c:v>
                </c:pt>
                <c:pt idx="48">
                  <c:v>41789.0</c:v>
                </c:pt>
                <c:pt idx="49">
                  <c:v>41796.0</c:v>
                </c:pt>
                <c:pt idx="50">
                  <c:v>41803.0</c:v>
                </c:pt>
                <c:pt idx="51">
                  <c:v>41810.0</c:v>
                </c:pt>
                <c:pt idx="52">
                  <c:v>41817.0</c:v>
                </c:pt>
                <c:pt idx="53">
                  <c:v>41824.0</c:v>
                </c:pt>
                <c:pt idx="54">
                  <c:v>41831.0</c:v>
                </c:pt>
                <c:pt idx="55">
                  <c:v>41838.0</c:v>
                </c:pt>
                <c:pt idx="56">
                  <c:v>41845.0</c:v>
                </c:pt>
                <c:pt idx="57">
                  <c:v>41852.0</c:v>
                </c:pt>
                <c:pt idx="58">
                  <c:v>41859.0</c:v>
                </c:pt>
                <c:pt idx="59">
                  <c:v>41866.0</c:v>
                </c:pt>
                <c:pt idx="60">
                  <c:v>41873.0</c:v>
                </c:pt>
                <c:pt idx="61">
                  <c:v>41880.0</c:v>
                </c:pt>
                <c:pt idx="62">
                  <c:v>41887.0</c:v>
                </c:pt>
                <c:pt idx="63">
                  <c:v>41894.0</c:v>
                </c:pt>
                <c:pt idx="64">
                  <c:v>41901.0</c:v>
                </c:pt>
                <c:pt idx="65">
                  <c:v>41908.0</c:v>
                </c:pt>
                <c:pt idx="66">
                  <c:v>41915.0</c:v>
                </c:pt>
                <c:pt idx="67">
                  <c:v>41922.0</c:v>
                </c:pt>
                <c:pt idx="68">
                  <c:v>41929.0</c:v>
                </c:pt>
                <c:pt idx="69">
                  <c:v>41936.0</c:v>
                </c:pt>
                <c:pt idx="70">
                  <c:v>41943.0</c:v>
                </c:pt>
                <c:pt idx="71">
                  <c:v>41950.0</c:v>
                </c:pt>
                <c:pt idx="72">
                  <c:v>41957.0</c:v>
                </c:pt>
                <c:pt idx="73">
                  <c:v>41964.0</c:v>
                </c:pt>
                <c:pt idx="74">
                  <c:v>41971.0</c:v>
                </c:pt>
                <c:pt idx="75">
                  <c:v>41978.0</c:v>
                </c:pt>
                <c:pt idx="76">
                  <c:v>41985.0</c:v>
                </c:pt>
                <c:pt idx="77">
                  <c:v>41992.0</c:v>
                </c:pt>
                <c:pt idx="78">
                  <c:v>41999.0</c:v>
                </c:pt>
                <c:pt idx="79">
                  <c:v>42006.0</c:v>
                </c:pt>
                <c:pt idx="80">
                  <c:v>42013.0</c:v>
                </c:pt>
                <c:pt idx="81">
                  <c:v>42020.0</c:v>
                </c:pt>
                <c:pt idx="82">
                  <c:v>42027.0</c:v>
                </c:pt>
                <c:pt idx="83">
                  <c:v>42034.0</c:v>
                </c:pt>
                <c:pt idx="84">
                  <c:v>42041.0</c:v>
                </c:pt>
                <c:pt idx="85">
                  <c:v>42048.0</c:v>
                </c:pt>
                <c:pt idx="86">
                  <c:v>42055.0</c:v>
                </c:pt>
                <c:pt idx="87">
                  <c:v>42062.0</c:v>
                </c:pt>
                <c:pt idx="88">
                  <c:v>42069.0</c:v>
                </c:pt>
                <c:pt idx="89">
                  <c:v>42076.0</c:v>
                </c:pt>
                <c:pt idx="90">
                  <c:v>42083.0</c:v>
                </c:pt>
                <c:pt idx="91">
                  <c:v>42090.0</c:v>
                </c:pt>
                <c:pt idx="92">
                  <c:v>42097.0</c:v>
                </c:pt>
                <c:pt idx="93">
                  <c:v>42104.0</c:v>
                </c:pt>
                <c:pt idx="94">
                  <c:v>42111.0</c:v>
                </c:pt>
                <c:pt idx="95">
                  <c:v>42118.0</c:v>
                </c:pt>
                <c:pt idx="96">
                  <c:v>42125.0</c:v>
                </c:pt>
                <c:pt idx="97">
                  <c:v>42132.0</c:v>
                </c:pt>
                <c:pt idx="98">
                  <c:v>42139.0</c:v>
                </c:pt>
                <c:pt idx="99">
                  <c:v>42146.0</c:v>
                </c:pt>
                <c:pt idx="100">
                  <c:v>42153.0</c:v>
                </c:pt>
                <c:pt idx="101">
                  <c:v>42160.0</c:v>
                </c:pt>
                <c:pt idx="102">
                  <c:v>42167.0</c:v>
                </c:pt>
                <c:pt idx="103">
                  <c:v>42174.0</c:v>
                </c:pt>
                <c:pt idx="104">
                  <c:v>42181.0</c:v>
                </c:pt>
                <c:pt idx="105">
                  <c:v>42188.0</c:v>
                </c:pt>
                <c:pt idx="106">
                  <c:v>42195.0</c:v>
                </c:pt>
                <c:pt idx="107">
                  <c:v>42202.0</c:v>
                </c:pt>
                <c:pt idx="108">
                  <c:v>42209.0</c:v>
                </c:pt>
                <c:pt idx="109">
                  <c:v>42216.0</c:v>
                </c:pt>
                <c:pt idx="110">
                  <c:v>42223.0</c:v>
                </c:pt>
                <c:pt idx="111">
                  <c:v>42230.0</c:v>
                </c:pt>
                <c:pt idx="112">
                  <c:v>42237.0</c:v>
                </c:pt>
                <c:pt idx="113">
                  <c:v>42244.0</c:v>
                </c:pt>
                <c:pt idx="114">
                  <c:v>42251.0</c:v>
                </c:pt>
                <c:pt idx="115">
                  <c:v>42258.0</c:v>
                </c:pt>
                <c:pt idx="116">
                  <c:v>42265.0</c:v>
                </c:pt>
                <c:pt idx="117">
                  <c:v>42272.0</c:v>
                </c:pt>
                <c:pt idx="118">
                  <c:v>42279.0</c:v>
                </c:pt>
                <c:pt idx="119">
                  <c:v>42286.0</c:v>
                </c:pt>
                <c:pt idx="120">
                  <c:v>42293.0</c:v>
                </c:pt>
                <c:pt idx="121">
                  <c:v>42300.0</c:v>
                </c:pt>
                <c:pt idx="122">
                  <c:v>42307.0</c:v>
                </c:pt>
                <c:pt idx="123">
                  <c:v>42314.0</c:v>
                </c:pt>
                <c:pt idx="124">
                  <c:v>42321.0</c:v>
                </c:pt>
                <c:pt idx="125">
                  <c:v>42328.0</c:v>
                </c:pt>
                <c:pt idx="126">
                  <c:v>42335.0</c:v>
                </c:pt>
                <c:pt idx="127">
                  <c:v>42342.0</c:v>
                </c:pt>
                <c:pt idx="128">
                  <c:v>42349.0</c:v>
                </c:pt>
                <c:pt idx="129">
                  <c:v>42356.0</c:v>
                </c:pt>
                <c:pt idx="130">
                  <c:v>42377.0</c:v>
                </c:pt>
                <c:pt idx="131">
                  <c:v>42384.0</c:v>
                </c:pt>
                <c:pt idx="132">
                  <c:v>42391.0</c:v>
                </c:pt>
                <c:pt idx="133">
                  <c:v>42398.0</c:v>
                </c:pt>
                <c:pt idx="134">
                  <c:v>42405.0</c:v>
                </c:pt>
                <c:pt idx="135">
                  <c:v>42412.0</c:v>
                </c:pt>
                <c:pt idx="136">
                  <c:v>42419.0</c:v>
                </c:pt>
                <c:pt idx="137">
                  <c:v>42426.0</c:v>
                </c:pt>
                <c:pt idx="138">
                  <c:v>42433.0</c:v>
                </c:pt>
                <c:pt idx="139">
                  <c:v>42440.0</c:v>
                </c:pt>
                <c:pt idx="140">
                  <c:v>42447.0</c:v>
                </c:pt>
                <c:pt idx="141">
                  <c:v>42454.0</c:v>
                </c:pt>
                <c:pt idx="142">
                  <c:v>42461.0</c:v>
                </c:pt>
                <c:pt idx="143">
                  <c:v>42468.0</c:v>
                </c:pt>
                <c:pt idx="144">
                  <c:v>42475.0</c:v>
                </c:pt>
                <c:pt idx="145">
                  <c:v>42482.0</c:v>
                </c:pt>
                <c:pt idx="146">
                  <c:v>42489.0</c:v>
                </c:pt>
                <c:pt idx="147">
                  <c:v>42496.0</c:v>
                </c:pt>
                <c:pt idx="148">
                  <c:v>42503.0</c:v>
                </c:pt>
                <c:pt idx="149">
                  <c:v>42510.0</c:v>
                </c:pt>
                <c:pt idx="150">
                  <c:v>42517.0</c:v>
                </c:pt>
                <c:pt idx="151">
                  <c:v>42524.0</c:v>
                </c:pt>
                <c:pt idx="152">
                  <c:v>42531.0</c:v>
                </c:pt>
                <c:pt idx="153">
                  <c:v>42538.0</c:v>
                </c:pt>
                <c:pt idx="154">
                  <c:v>42545.0</c:v>
                </c:pt>
                <c:pt idx="155">
                  <c:v>42552.0</c:v>
                </c:pt>
                <c:pt idx="156">
                  <c:v>42559.0</c:v>
                </c:pt>
                <c:pt idx="157">
                  <c:v>42566.0</c:v>
                </c:pt>
                <c:pt idx="158">
                  <c:v>42573.0</c:v>
                </c:pt>
                <c:pt idx="159">
                  <c:v>42580.0</c:v>
                </c:pt>
                <c:pt idx="160">
                  <c:v>42587.0</c:v>
                </c:pt>
                <c:pt idx="161">
                  <c:v>42594.0</c:v>
                </c:pt>
                <c:pt idx="162">
                  <c:v>42601.0</c:v>
                </c:pt>
                <c:pt idx="163">
                  <c:v>42608.0</c:v>
                </c:pt>
                <c:pt idx="164">
                  <c:v>42615.0</c:v>
                </c:pt>
                <c:pt idx="165">
                  <c:v>42622.0</c:v>
                </c:pt>
                <c:pt idx="166">
                  <c:v>42629.0</c:v>
                </c:pt>
                <c:pt idx="167">
                  <c:v>42636.0</c:v>
                </c:pt>
                <c:pt idx="168">
                  <c:v>42643.0</c:v>
                </c:pt>
                <c:pt idx="169">
                  <c:v>42650.0</c:v>
                </c:pt>
                <c:pt idx="170">
                  <c:v>42657.0</c:v>
                </c:pt>
                <c:pt idx="171">
                  <c:v>42664.0</c:v>
                </c:pt>
                <c:pt idx="172">
                  <c:v>42671.0</c:v>
                </c:pt>
                <c:pt idx="173">
                  <c:v>42678.0</c:v>
                </c:pt>
                <c:pt idx="174">
                  <c:v>42685.0</c:v>
                </c:pt>
                <c:pt idx="175">
                  <c:v>42692.0</c:v>
                </c:pt>
                <c:pt idx="176">
                  <c:v>42699.0</c:v>
                </c:pt>
                <c:pt idx="177">
                  <c:v>42706.0</c:v>
                </c:pt>
                <c:pt idx="178">
                  <c:v>42713.0</c:v>
                </c:pt>
                <c:pt idx="179">
                  <c:v>42720.0</c:v>
                </c:pt>
                <c:pt idx="180">
                  <c:v>42734.0</c:v>
                </c:pt>
                <c:pt idx="181">
                  <c:v>42741.0</c:v>
                </c:pt>
                <c:pt idx="182">
                  <c:v>42748.0</c:v>
                </c:pt>
                <c:pt idx="183">
                  <c:v>42755.0</c:v>
                </c:pt>
                <c:pt idx="184">
                  <c:v>42762.0</c:v>
                </c:pt>
                <c:pt idx="185">
                  <c:v>42769.0</c:v>
                </c:pt>
                <c:pt idx="186">
                  <c:v>42776.0</c:v>
                </c:pt>
                <c:pt idx="187">
                  <c:v>42783.0</c:v>
                </c:pt>
                <c:pt idx="188">
                  <c:v>42790.0</c:v>
                </c:pt>
                <c:pt idx="189">
                  <c:v>42797.0</c:v>
                </c:pt>
                <c:pt idx="190">
                  <c:v>42804.0</c:v>
                </c:pt>
                <c:pt idx="191">
                  <c:v>42811.0</c:v>
                </c:pt>
                <c:pt idx="192">
                  <c:v>42818.0</c:v>
                </c:pt>
                <c:pt idx="193">
                  <c:v>42825.0</c:v>
                </c:pt>
                <c:pt idx="194">
                  <c:v>42832.0</c:v>
                </c:pt>
                <c:pt idx="195">
                  <c:v>42839.0</c:v>
                </c:pt>
                <c:pt idx="196">
                  <c:v>42846.0</c:v>
                </c:pt>
                <c:pt idx="197">
                  <c:v>42853.0</c:v>
                </c:pt>
                <c:pt idx="198">
                  <c:v>42860.0</c:v>
                </c:pt>
                <c:pt idx="199">
                  <c:v>42867.0</c:v>
                </c:pt>
                <c:pt idx="200">
                  <c:v>42874.0</c:v>
                </c:pt>
                <c:pt idx="201">
                  <c:v>42881.0</c:v>
                </c:pt>
                <c:pt idx="202">
                  <c:v>42888.0</c:v>
                </c:pt>
                <c:pt idx="203">
                  <c:v>42895.0</c:v>
                </c:pt>
                <c:pt idx="204">
                  <c:v>42902.0</c:v>
                </c:pt>
                <c:pt idx="205">
                  <c:v>42909.0</c:v>
                </c:pt>
                <c:pt idx="206">
                  <c:v>42916.0</c:v>
                </c:pt>
                <c:pt idx="207">
                  <c:v>42923.0</c:v>
                </c:pt>
                <c:pt idx="208">
                  <c:v>42930.0</c:v>
                </c:pt>
                <c:pt idx="209">
                  <c:v>42937.0</c:v>
                </c:pt>
                <c:pt idx="210">
                  <c:v>42944.0</c:v>
                </c:pt>
                <c:pt idx="211">
                  <c:v>42951.0</c:v>
                </c:pt>
                <c:pt idx="212">
                  <c:v>42958.0</c:v>
                </c:pt>
                <c:pt idx="213">
                  <c:v>42965.0</c:v>
                </c:pt>
                <c:pt idx="214">
                  <c:v>42972.0</c:v>
                </c:pt>
                <c:pt idx="215">
                  <c:v>42979.0</c:v>
                </c:pt>
                <c:pt idx="216">
                  <c:v>42986.0</c:v>
                </c:pt>
                <c:pt idx="217">
                  <c:v>42993.0</c:v>
                </c:pt>
                <c:pt idx="218">
                  <c:v>43000.0</c:v>
                </c:pt>
                <c:pt idx="219">
                  <c:v>43007.0</c:v>
                </c:pt>
                <c:pt idx="220">
                  <c:v>43014.0</c:v>
                </c:pt>
                <c:pt idx="221">
                  <c:v>43021.0</c:v>
                </c:pt>
                <c:pt idx="222">
                  <c:v>43028.0</c:v>
                </c:pt>
                <c:pt idx="223">
                  <c:v>43035.0</c:v>
                </c:pt>
                <c:pt idx="224">
                  <c:v>43042.0</c:v>
                </c:pt>
                <c:pt idx="225">
                  <c:v>43049.0</c:v>
                </c:pt>
                <c:pt idx="226">
                  <c:v>43056.0</c:v>
                </c:pt>
                <c:pt idx="227">
                  <c:v>43063.0</c:v>
                </c:pt>
                <c:pt idx="228">
                  <c:v>43070.0</c:v>
                </c:pt>
                <c:pt idx="229">
                  <c:v>43077.0</c:v>
                </c:pt>
                <c:pt idx="230">
                  <c:v>43084.0</c:v>
                </c:pt>
                <c:pt idx="231">
                  <c:v>43091.0</c:v>
                </c:pt>
                <c:pt idx="232">
                  <c:v>43098.0</c:v>
                </c:pt>
                <c:pt idx="233">
                  <c:v>43105.0</c:v>
                </c:pt>
                <c:pt idx="234">
                  <c:v>43112.0</c:v>
                </c:pt>
                <c:pt idx="235">
                  <c:v>43119.0</c:v>
                </c:pt>
                <c:pt idx="236">
                  <c:v>43126.0</c:v>
                </c:pt>
                <c:pt idx="237">
                  <c:v>43133.0</c:v>
                </c:pt>
                <c:pt idx="238">
                  <c:v>43140.0</c:v>
                </c:pt>
                <c:pt idx="239">
                  <c:v>43147.0</c:v>
                </c:pt>
                <c:pt idx="240">
                  <c:v>43154.0</c:v>
                </c:pt>
                <c:pt idx="241">
                  <c:v>43161.0</c:v>
                </c:pt>
                <c:pt idx="242">
                  <c:v>43168.0</c:v>
                </c:pt>
                <c:pt idx="243">
                  <c:v>43175.0</c:v>
                </c:pt>
                <c:pt idx="244">
                  <c:v>43182.0</c:v>
                </c:pt>
                <c:pt idx="245">
                  <c:v>43189.0</c:v>
                </c:pt>
                <c:pt idx="246">
                  <c:v>43196.0</c:v>
                </c:pt>
                <c:pt idx="247">
                  <c:v>43203.0</c:v>
                </c:pt>
                <c:pt idx="248">
                  <c:v>43210.0</c:v>
                </c:pt>
                <c:pt idx="249">
                  <c:v>43217.0</c:v>
                </c:pt>
                <c:pt idx="250">
                  <c:v>43224.0</c:v>
                </c:pt>
                <c:pt idx="251">
                  <c:v>43231.0</c:v>
                </c:pt>
                <c:pt idx="252">
                  <c:v>43238.0</c:v>
                </c:pt>
                <c:pt idx="253">
                  <c:v>43245.0</c:v>
                </c:pt>
                <c:pt idx="254">
                  <c:v>43252.0</c:v>
                </c:pt>
                <c:pt idx="255">
                  <c:v>43259.0</c:v>
                </c:pt>
                <c:pt idx="256">
                  <c:v>43266.0</c:v>
                </c:pt>
                <c:pt idx="257">
                  <c:v>43273.0</c:v>
                </c:pt>
                <c:pt idx="258">
                  <c:v>43280.0</c:v>
                </c:pt>
                <c:pt idx="259">
                  <c:v>43287.0</c:v>
                </c:pt>
                <c:pt idx="260">
                  <c:v>43294.0</c:v>
                </c:pt>
                <c:pt idx="261">
                  <c:v>43301.0</c:v>
                </c:pt>
                <c:pt idx="262">
                  <c:v>43308.0</c:v>
                </c:pt>
                <c:pt idx="263">
                  <c:v>43315.0</c:v>
                </c:pt>
                <c:pt idx="264">
                  <c:v>43322.0</c:v>
                </c:pt>
                <c:pt idx="265">
                  <c:v>43329.0</c:v>
                </c:pt>
                <c:pt idx="266">
                  <c:v>43336.0</c:v>
                </c:pt>
                <c:pt idx="267">
                  <c:v>43343.0</c:v>
                </c:pt>
                <c:pt idx="268">
                  <c:v>43350.0</c:v>
                </c:pt>
                <c:pt idx="269">
                  <c:v>43357.0</c:v>
                </c:pt>
                <c:pt idx="270">
                  <c:v>43364.0</c:v>
                </c:pt>
                <c:pt idx="271">
                  <c:v>43371.0</c:v>
                </c:pt>
                <c:pt idx="272">
                  <c:v>43378.0</c:v>
                </c:pt>
                <c:pt idx="273">
                  <c:v>43385.0</c:v>
                </c:pt>
                <c:pt idx="274">
                  <c:v>43392.0</c:v>
                </c:pt>
                <c:pt idx="275">
                  <c:v>43399.0</c:v>
                </c:pt>
              </c:numCache>
            </c:numRef>
          </c:cat>
          <c:val>
            <c:numRef>
              <c:f>Data!$C$225:$C$500</c:f>
              <c:numCache>
                <c:formatCode>#,##0</c:formatCode>
                <c:ptCount val="276"/>
                <c:pt idx="0">
                  <c:v>87822.0</c:v>
                </c:pt>
                <c:pt idx="1">
                  <c:v>87802.0</c:v>
                </c:pt>
                <c:pt idx="2">
                  <c:v>87764.0</c:v>
                </c:pt>
                <c:pt idx="3">
                  <c:v>87784.0</c:v>
                </c:pt>
                <c:pt idx="4">
                  <c:v>87798.0</c:v>
                </c:pt>
                <c:pt idx="5">
                  <c:v>87780.0</c:v>
                </c:pt>
                <c:pt idx="6">
                  <c:v>87768.0</c:v>
                </c:pt>
                <c:pt idx="7">
                  <c:v>87794.0</c:v>
                </c:pt>
                <c:pt idx="8">
                  <c:v>87809.0</c:v>
                </c:pt>
                <c:pt idx="9">
                  <c:v>87784.0</c:v>
                </c:pt>
                <c:pt idx="10">
                  <c:v>87780.0</c:v>
                </c:pt>
                <c:pt idx="11">
                  <c:v>87805.0</c:v>
                </c:pt>
                <c:pt idx="12">
                  <c:v>87834.0</c:v>
                </c:pt>
                <c:pt idx="13">
                  <c:v>87788.0</c:v>
                </c:pt>
                <c:pt idx="14">
                  <c:v>86305.0</c:v>
                </c:pt>
                <c:pt idx="15">
                  <c:v>86058.0</c:v>
                </c:pt>
                <c:pt idx="16">
                  <c:v>85828.0</c:v>
                </c:pt>
                <c:pt idx="17">
                  <c:v>86046.0</c:v>
                </c:pt>
                <c:pt idx="18">
                  <c:v>86002.0</c:v>
                </c:pt>
                <c:pt idx="19">
                  <c:v>85995.0</c:v>
                </c:pt>
                <c:pt idx="20">
                  <c:v>86060.0</c:v>
                </c:pt>
                <c:pt idx="21">
                  <c:v>86272.0</c:v>
                </c:pt>
                <c:pt idx="22">
                  <c:v>86368.0</c:v>
                </c:pt>
                <c:pt idx="23">
                  <c:v>85938.0</c:v>
                </c:pt>
                <c:pt idx="24">
                  <c:v>85933.0</c:v>
                </c:pt>
                <c:pt idx="25">
                  <c:v>85901.0</c:v>
                </c:pt>
                <c:pt idx="26">
                  <c:v>85953.0</c:v>
                </c:pt>
                <c:pt idx="27">
                  <c:v>85953.0</c:v>
                </c:pt>
                <c:pt idx="28">
                  <c:v>85918.0</c:v>
                </c:pt>
                <c:pt idx="29">
                  <c:v>85822.0</c:v>
                </c:pt>
                <c:pt idx="30">
                  <c:v>85866.0</c:v>
                </c:pt>
                <c:pt idx="31">
                  <c:v>85657.0</c:v>
                </c:pt>
                <c:pt idx="32">
                  <c:v>85609.0</c:v>
                </c:pt>
                <c:pt idx="33">
                  <c:v>85806.0</c:v>
                </c:pt>
                <c:pt idx="34">
                  <c:v>85889.0</c:v>
                </c:pt>
                <c:pt idx="35">
                  <c:v>85910.0</c:v>
                </c:pt>
                <c:pt idx="36">
                  <c:v>85800.0</c:v>
                </c:pt>
                <c:pt idx="37">
                  <c:v>85852.0</c:v>
                </c:pt>
                <c:pt idx="38">
                  <c:v>85906.0</c:v>
                </c:pt>
                <c:pt idx="39">
                  <c:v>85972.0</c:v>
                </c:pt>
                <c:pt idx="40">
                  <c:v>86059.0</c:v>
                </c:pt>
                <c:pt idx="41">
                  <c:v>86127.0</c:v>
                </c:pt>
                <c:pt idx="42">
                  <c:v>86309.0</c:v>
                </c:pt>
                <c:pt idx="43">
                  <c:v>86263.0</c:v>
                </c:pt>
                <c:pt idx="44">
                  <c:v>86296.0</c:v>
                </c:pt>
                <c:pt idx="45">
                  <c:v>86320.0</c:v>
                </c:pt>
                <c:pt idx="46">
                  <c:v>86333.0</c:v>
                </c:pt>
                <c:pt idx="47">
                  <c:v>86267.0</c:v>
                </c:pt>
                <c:pt idx="48">
                  <c:v>86294.0</c:v>
                </c:pt>
                <c:pt idx="49">
                  <c:v>86375.0</c:v>
                </c:pt>
                <c:pt idx="50">
                  <c:v>86431.0</c:v>
                </c:pt>
                <c:pt idx="51">
                  <c:v>86428.0</c:v>
                </c:pt>
                <c:pt idx="52">
                  <c:v>86489.0</c:v>
                </c:pt>
                <c:pt idx="53">
                  <c:v>86647.0</c:v>
                </c:pt>
                <c:pt idx="54">
                  <c:v>86687.0</c:v>
                </c:pt>
                <c:pt idx="55">
                  <c:v>86737.0</c:v>
                </c:pt>
                <c:pt idx="56">
                  <c:v>86778.0</c:v>
                </c:pt>
                <c:pt idx="57">
                  <c:v>87011.0</c:v>
                </c:pt>
                <c:pt idx="58">
                  <c:v>87227.0</c:v>
                </c:pt>
                <c:pt idx="59">
                  <c:v>87362.0</c:v>
                </c:pt>
                <c:pt idx="60">
                  <c:v>87521.0</c:v>
                </c:pt>
                <c:pt idx="61">
                  <c:v>87688.0</c:v>
                </c:pt>
                <c:pt idx="62">
                  <c:v>87729.0</c:v>
                </c:pt>
                <c:pt idx="63">
                  <c:v>87719.0</c:v>
                </c:pt>
                <c:pt idx="64">
                  <c:v>87723.0</c:v>
                </c:pt>
                <c:pt idx="65">
                  <c:v>87771.0</c:v>
                </c:pt>
                <c:pt idx="66">
                  <c:v>87820.0</c:v>
                </c:pt>
                <c:pt idx="67">
                  <c:v>87879.0</c:v>
                </c:pt>
                <c:pt idx="68">
                  <c:v>87965.0</c:v>
                </c:pt>
                <c:pt idx="69">
                  <c:v>87984.0</c:v>
                </c:pt>
                <c:pt idx="70">
                  <c:v>88004.0</c:v>
                </c:pt>
                <c:pt idx="71">
                  <c:v>87982.0</c:v>
                </c:pt>
                <c:pt idx="72">
                  <c:v>88027.0</c:v>
                </c:pt>
                <c:pt idx="73">
                  <c:v>88015.0</c:v>
                </c:pt>
                <c:pt idx="74">
                  <c:v>88003.0</c:v>
                </c:pt>
                <c:pt idx="75">
                  <c:v>88082.0</c:v>
                </c:pt>
                <c:pt idx="76">
                  <c:v>88061.0</c:v>
                </c:pt>
                <c:pt idx="77">
                  <c:v>88116.0</c:v>
                </c:pt>
                <c:pt idx="78">
                  <c:v>88116.0</c:v>
                </c:pt>
                <c:pt idx="79">
                  <c:v>88116.0</c:v>
                </c:pt>
                <c:pt idx="80">
                  <c:v>88184.0</c:v>
                </c:pt>
                <c:pt idx="81">
                  <c:v>88198.0</c:v>
                </c:pt>
                <c:pt idx="82">
                  <c:v>88218.0</c:v>
                </c:pt>
                <c:pt idx="83">
                  <c:v>88286.0</c:v>
                </c:pt>
                <c:pt idx="84">
                  <c:v>88347.0</c:v>
                </c:pt>
                <c:pt idx="85">
                  <c:v>88419.0</c:v>
                </c:pt>
                <c:pt idx="86">
                  <c:v>88385.0</c:v>
                </c:pt>
                <c:pt idx="87">
                  <c:v>88205.0</c:v>
                </c:pt>
                <c:pt idx="88">
                  <c:v>88242.0</c:v>
                </c:pt>
                <c:pt idx="89">
                  <c:v>87831.0</c:v>
                </c:pt>
                <c:pt idx="90">
                  <c:v>87631.0</c:v>
                </c:pt>
                <c:pt idx="91">
                  <c:v>87720.0</c:v>
                </c:pt>
                <c:pt idx="92">
                  <c:v>87839.0</c:v>
                </c:pt>
                <c:pt idx="93">
                  <c:v>87902.0</c:v>
                </c:pt>
                <c:pt idx="94">
                  <c:v>88038.0</c:v>
                </c:pt>
                <c:pt idx="95">
                  <c:v>87929.0</c:v>
                </c:pt>
                <c:pt idx="96">
                  <c:v>88030.0</c:v>
                </c:pt>
                <c:pt idx="97">
                  <c:v>88053.0</c:v>
                </c:pt>
                <c:pt idx="98">
                  <c:v>88053.0</c:v>
                </c:pt>
                <c:pt idx="99">
                  <c:v>88038.0</c:v>
                </c:pt>
                <c:pt idx="100">
                  <c:v>88047.0</c:v>
                </c:pt>
                <c:pt idx="101">
                  <c:v>88116.0</c:v>
                </c:pt>
                <c:pt idx="102">
                  <c:v>88096.0</c:v>
                </c:pt>
                <c:pt idx="103">
                  <c:v>87974.0</c:v>
                </c:pt>
                <c:pt idx="104">
                  <c:v>87968.0</c:v>
                </c:pt>
                <c:pt idx="105">
                  <c:v>87961.0</c:v>
                </c:pt>
                <c:pt idx="106">
                  <c:v>87983.0</c:v>
                </c:pt>
                <c:pt idx="107">
                  <c:v>87995.0</c:v>
                </c:pt>
                <c:pt idx="108">
                  <c:v>88162.0</c:v>
                </c:pt>
                <c:pt idx="109">
                  <c:v>88180.0</c:v>
                </c:pt>
                <c:pt idx="110">
                  <c:v>88231.0</c:v>
                </c:pt>
                <c:pt idx="111">
                  <c:v>88242.0</c:v>
                </c:pt>
                <c:pt idx="112">
                  <c:v>88274.0</c:v>
                </c:pt>
                <c:pt idx="113">
                  <c:v>88267.0</c:v>
                </c:pt>
                <c:pt idx="114">
                  <c:v>88321.0</c:v>
                </c:pt>
                <c:pt idx="115">
                  <c:v>88288.0</c:v>
                </c:pt>
                <c:pt idx="116">
                  <c:v>88328.0</c:v>
                </c:pt>
                <c:pt idx="117">
                  <c:v>88415.0</c:v>
                </c:pt>
                <c:pt idx="118">
                  <c:v>88075.0</c:v>
                </c:pt>
                <c:pt idx="119">
                  <c:v>88039.0</c:v>
                </c:pt>
                <c:pt idx="120">
                  <c:v>88100.0</c:v>
                </c:pt>
                <c:pt idx="121">
                  <c:v>88195.0</c:v>
                </c:pt>
                <c:pt idx="122">
                  <c:v>88176.0</c:v>
                </c:pt>
                <c:pt idx="123">
                  <c:v>87762.0</c:v>
                </c:pt>
                <c:pt idx="124">
                  <c:v>87729.0</c:v>
                </c:pt>
                <c:pt idx="125">
                  <c:v>87730.0</c:v>
                </c:pt>
                <c:pt idx="126">
                  <c:v>87759.0</c:v>
                </c:pt>
                <c:pt idx="127">
                  <c:v>87757.0</c:v>
                </c:pt>
                <c:pt idx="128">
                  <c:v>87766.0</c:v>
                </c:pt>
                <c:pt idx="129">
                  <c:v>87765.0</c:v>
                </c:pt>
                <c:pt idx="130">
                  <c:v>87797.0</c:v>
                </c:pt>
                <c:pt idx="131">
                  <c:v>87855.0</c:v>
                </c:pt>
                <c:pt idx="132">
                  <c:v>87888.0</c:v>
                </c:pt>
                <c:pt idx="133">
                  <c:v>87969.0</c:v>
                </c:pt>
                <c:pt idx="134">
                  <c:v>88043.0</c:v>
                </c:pt>
                <c:pt idx="135">
                  <c:v>88042.0</c:v>
                </c:pt>
                <c:pt idx="136">
                  <c:v>88014.0</c:v>
                </c:pt>
                <c:pt idx="137">
                  <c:v>88001.0</c:v>
                </c:pt>
                <c:pt idx="138">
                  <c:v>88007.0</c:v>
                </c:pt>
                <c:pt idx="139">
                  <c:v>88027.0</c:v>
                </c:pt>
                <c:pt idx="140">
                  <c:v>87996.0</c:v>
                </c:pt>
                <c:pt idx="141">
                  <c:v>87969.0</c:v>
                </c:pt>
                <c:pt idx="142">
                  <c:v>87989.0</c:v>
                </c:pt>
                <c:pt idx="143">
                  <c:v>88043.0</c:v>
                </c:pt>
                <c:pt idx="144">
                  <c:v>87676.0</c:v>
                </c:pt>
                <c:pt idx="145">
                  <c:v>87674.0</c:v>
                </c:pt>
                <c:pt idx="146">
                  <c:v>87701.0</c:v>
                </c:pt>
                <c:pt idx="147">
                  <c:v>87649.0</c:v>
                </c:pt>
                <c:pt idx="148">
                  <c:v>87682.0</c:v>
                </c:pt>
                <c:pt idx="149">
                  <c:v>87556.0</c:v>
                </c:pt>
                <c:pt idx="150">
                  <c:v>87595.0</c:v>
                </c:pt>
                <c:pt idx="151">
                  <c:v>87299.0</c:v>
                </c:pt>
                <c:pt idx="152">
                  <c:v>87244.0</c:v>
                </c:pt>
                <c:pt idx="153">
                  <c:v>87178.0</c:v>
                </c:pt>
                <c:pt idx="154">
                  <c:v>87170.0</c:v>
                </c:pt>
                <c:pt idx="155">
                  <c:v>87210.0</c:v>
                </c:pt>
                <c:pt idx="156">
                  <c:v>87214.0</c:v>
                </c:pt>
                <c:pt idx="157">
                  <c:v>87166.0</c:v>
                </c:pt>
                <c:pt idx="158">
                  <c:v>87126.0</c:v>
                </c:pt>
                <c:pt idx="159">
                  <c:v>87121.0</c:v>
                </c:pt>
                <c:pt idx="160">
                  <c:v>87081.0</c:v>
                </c:pt>
                <c:pt idx="161">
                  <c:v>87013.0</c:v>
                </c:pt>
                <c:pt idx="162">
                  <c:v>87001.0</c:v>
                </c:pt>
                <c:pt idx="163">
                  <c:v>87019.0</c:v>
                </c:pt>
                <c:pt idx="164">
                  <c:v>87027.0</c:v>
                </c:pt>
                <c:pt idx="165">
                  <c:v>87067.0</c:v>
                </c:pt>
                <c:pt idx="166">
                  <c:v>87095.0</c:v>
                </c:pt>
                <c:pt idx="167">
                  <c:v>87029.0</c:v>
                </c:pt>
                <c:pt idx="168">
                  <c:v>86968.0</c:v>
                </c:pt>
                <c:pt idx="169">
                  <c:v>86975.0</c:v>
                </c:pt>
                <c:pt idx="170">
                  <c:v>87064.0</c:v>
                </c:pt>
                <c:pt idx="171">
                  <c:v>87128.0</c:v>
                </c:pt>
                <c:pt idx="172">
                  <c:v>87118.0</c:v>
                </c:pt>
                <c:pt idx="173">
                  <c:v>87058.0</c:v>
                </c:pt>
                <c:pt idx="174">
                  <c:v>86923.0</c:v>
                </c:pt>
                <c:pt idx="175">
                  <c:v>86984.0</c:v>
                </c:pt>
                <c:pt idx="176">
                  <c:v>86975.0</c:v>
                </c:pt>
                <c:pt idx="177">
                  <c:v>86885.0</c:v>
                </c:pt>
                <c:pt idx="178">
                  <c:v>86810.0</c:v>
                </c:pt>
                <c:pt idx="179">
                  <c:v>86834.0</c:v>
                </c:pt>
                <c:pt idx="180">
                  <c:v>86288.0</c:v>
                </c:pt>
                <c:pt idx="181">
                  <c:v>86338.0</c:v>
                </c:pt>
                <c:pt idx="182">
                  <c:v>86474.0</c:v>
                </c:pt>
                <c:pt idx="183">
                  <c:v>86516.0</c:v>
                </c:pt>
                <c:pt idx="184">
                  <c:v>86595.0</c:v>
                </c:pt>
                <c:pt idx="185">
                  <c:v>86650.0</c:v>
                </c:pt>
                <c:pt idx="186">
                  <c:v>86696.0</c:v>
                </c:pt>
                <c:pt idx="187">
                  <c:v>86720.0</c:v>
                </c:pt>
                <c:pt idx="188">
                  <c:v>86758.0</c:v>
                </c:pt>
                <c:pt idx="189">
                  <c:v>86749.0</c:v>
                </c:pt>
                <c:pt idx="190">
                  <c:v>86733.0</c:v>
                </c:pt>
                <c:pt idx="191">
                  <c:v>86585.0</c:v>
                </c:pt>
                <c:pt idx="192">
                  <c:v>86515.0</c:v>
                </c:pt>
                <c:pt idx="193">
                  <c:v>86515.0</c:v>
                </c:pt>
                <c:pt idx="194">
                  <c:v>86554.0</c:v>
                </c:pt>
                <c:pt idx="195">
                  <c:v>86600.0</c:v>
                </c:pt>
                <c:pt idx="196">
                  <c:v>86667.0</c:v>
                </c:pt>
                <c:pt idx="197">
                  <c:v>86735.0</c:v>
                </c:pt>
                <c:pt idx="198">
                  <c:v>86724.0</c:v>
                </c:pt>
                <c:pt idx="199">
                  <c:v>86767.0</c:v>
                </c:pt>
                <c:pt idx="200">
                  <c:v>86785.0</c:v>
                </c:pt>
                <c:pt idx="201">
                  <c:v>86741.0</c:v>
                </c:pt>
                <c:pt idx="202">
                  <c:v>86731.0</c:v>
                </c:pt>
                <c:pt idx="203">
                  <c:v>86730.0</c:v>
                </c:pt>
                <c:pt idx="204">
                  <c:v>86733.0</c:v>
                </c:pt>
                <c:pt idx="205">
                  <c:v>86763.0</c:v>
                </c:pt>
                <c:pt idx="206">
                  <c:v>86849.0</c:v>
                </c:pt>
                <c:pt idx="207">
                  <c:v>86906.0</c:v>
                </c:pt>
                <c:pt idx="208">
                  <c:v>86998.0</c:v>
                </c:pt>
                <c:pt idx="209">
                  <c:v>87138.0</c:v>
                </c:pt>
                <c:pt idx="210">
                  <c:v>87053.0</c:v>
                </c:pt>
                <c:pt idx="211">
                  <c:v>87097.0</c:v>
                </c:pt>
                <c:pt idx="212">
                  <c:v>87119.0</c:v>
                </c:pt>
                <c:pt idx="213">
                  <c:v>87201.0</c:v>
                </c:pt>
                <c:pt idx="214">
                  <c:v>87292.0</c:v>
                </c:pt>
                <c:pt idx="215">
                  <c:v>87389.0</c:v>
                </c:pt>
                <c:pt idx="216">
                  <c:v>87482.0</c:v>
                </c:pt>
                <c:pt idx="217">
                  <c:v>87507.0</c:v>
                </c:pt>
                <c:pt idx="218">
                  <c:v>87492.0</c:v>
                </c:pt>
                <c:pt idx="219">
                  <c:v>87492.0</c:v>
                </c:pt>
                <c:pt idx="220">
                  <c:v>87536.0</c:v>
                </c:pt>
                <c:pt idx="221">
                  <c:v>87586.0</c:v>
                </c:pt>
                <c:pt idx="222">
                  <c:v>87649.0</c:v>
                </c:pt>
                <c:pt idx="223">
                  <c:v>87711.0</c:v>
                </c:pt>
                <c:pt idx="224">
                  <c:v>87734.0</c:v>
                </c:pt>
                <c:pt idx="225">
                  <c:v>87790.0</c:v>
                </c:pt>
                <c:pt idx="226">
                  <c:v>87835.0</c:v>
                </c:pt>
                <c:pt idx="227">
                  <c:v>87849.0</c:v>
                </c:pt>
                <c:pt idx="228">
                  <c:v>87841.0</c:v>
                </c:pt>
                <c:pt idx="229">
                  <c:v>87836.0</c:v>
                </c:pt>
                <c:pt idx="230">
                  <c:v>87757.0</c:v>
                </c:pt>
                <c:pt idx="231">
                  <c:v>87578.0</c:v>
                </c:pt>
                <c:pt idx="232">
                  <c:v>86974.0</c:v>
                </c:pt>
                <c:pt idx="233">
                  <c:v>86939.0</c:v>
                </c:pt>
                <c:pt idx="234">
                  <c:v>86945.0</c:v>
                </c:pt>
                <c:pt idx="235">
                  <c:v>86985.0</c:v>
                </c:pt>
                <c:pt idx="236">
                  <c:v>87143.0</c:v>
                </c:pt>
                <c:pt idx="237">
                  <c:v>87115.0</c:v>
                </c:pt>
                <c:pt idx="238">
                  <c:v>0.0</c:v>
                </c:pt>
                <c:pt idx="239">
                  <c:v>0.0</c:v>
                </c:pt>
                <c:pt idx="240">
                  <c:v>0.0</c:v>
                </c:pt>
                <c:pt idx="241" formatCode="General">
                  <c:v>0.0</c:v>
                </c:pt>
                <c:pt idx="242" formatCode="General">
                  <c:v>0.0</c:v>
                </c:pt>
                <c:pt idx="243" formatCode="General">
                  <c:v>0.0</c:v>
                </c:pt>
                <c:pt idx="244" formatCode="General">
                  <c:v>0.0</c:v>
                </c:pt>
                <c:pt idx="245" formatCode="General">
                  <c:v>0.0</c:v>
                </c:pt>
                <c:pt idx="246" formatCode="General">
                  <c:v>0.0</c:v>
                </c:pt>
                <c:pt idx="247" formatCode="General">
                  <c:v>0.0</c:v>
                </c:pt>
                <c:pt idx="248" formatCode="General">
                  <c:v>0.0</c:v>
                </c:pt>
                <c:pt idx="249" formatCode="General">
                  <c:v>0.0</c:v>
                </c:pt>
                <c:pt idx="250" formatCode="General">
                  <c:v>0.0</c:v>
                </c:pt>
                <c:pt idx="251" formatCode="General">
                  <c:v>0.0</c:v>
                </c:pt>
                <c:pt idx="252" formatCode="General">
                  <c:v>0.0</c:v>
                </c:pt>
                <c:pt idx="253" formatCode="General">
                  <c:v>0.0</c:v>
                </c:pt>
                <c:pt idx="254" formatCode="General">
                  <c:v>0.0</c:v>
                </c:pt>
                <c:pt idx="255" formatCode="General">
                  <c:v>0.0</c:v>
                </c:pt>
                <c:pt idx="256" formatCode="General">
                  <c:v>0.0</c:v>
                </c:pt>
                <c:pt idx="257" formatCode="General">
                  <c:v>0.0</c:v>
                </c:pt>
                <c:pt idx="258" formatCode="General">
                  <c:v>0.0</c:v>
                </c:pt>
                <c:pt idx="259" formatCode="General">
                  <c:v>0.0</c:v>
                </c:pt>
                <c:pt idx="260" formatCode="General">
                  <c:v>0.0</c:v>
                </c:pt>
                <c:pt idx="261" formatCode="General">
                  <c:v>0.0</c:v>
                </c:pt>
                <c:pt idx="262" formatCode="General">
                  <c:v>0.0</c:v>
                </c:pt>
                <c:pt idx="263" formatCode="General">
                  <c:v>0.0</c:v>
                </c:pt>
                <c:pt idx="264" formatCode="General">
                  <c:v>0.0</c:v>
                </c:pt>
                <c:pt idx="265" formatCode="General">
                  <c:v>0.0</c:v>
                </c:pt>
                <c:pt idx="266" formatCode="General">
                  <c:v>0.0</c:v>
                </c:pt>
                <c:pt idx="267" formatCode="General">
                  <c:v>0.0</c:v>
                </c:pt>
                <c:pt idx="268" formatCode="General">
                  <c:v>0.0</c:v>
                </c:pt>
                <c:pt idx="269" formatCode="General">
                  <c:v>0.0</c:v>
                </c:pt>
                <c:pt idx="270" formatCode="General">
                  <c:v>0.0</c:v>
                </c:pt>
                <c:pt idx="271" formatCode="General">
                  <c:v>0.0</c:v>
                </c:pt>
                <c:pt idx="272" formatCode="General">
                  <c:v>0.0</c:v>
                </c:pt>
                <c:pt idx="273" formatCode="General">
                  <c:v>0.0</c:v>
                </c:pt>
                <c:pt idx="274" formatCode="General">
                  <c:v>0.0</c:v>
                </c:pt>
                <c:pt idx="275" formatCode="General">
                  <c:v>0.0</c:v>
                </c:pt>
              </c:numCache>
            </c:numRef>
          </c:val>
          <c:smooth val="0"/>
        </c:ser>
        <c:ser>
          <c:idx val="2"/>
          <c:order val="1"/>
          <c:tx>
            <c:strRef>
              <c:f>Data!$B$2</c:f>
              <c:strCache>
                <c:ptCount val="1"/>
                <c:pt idx="0">
                  <c:v>Prison population</c:v>
                </c:pt>
              </c:strCache>
            </c:strRef>
          </c:tx>
          <c:spPr>
            <a:ln w="25400">
              <a:solidFill>
                <a:srgbClr val="00B050"/>
              </a:solidFill>
            </a:ln>
          </c:spPr>
          <c:marker>
            <c:symbol val="none"/>
          </c:marker>
          <c:cat>
            <c:numRef>
              <c:f>Data!$A$225:$A$500</c:f>
              <c:numCache>
                <c:formatCode>dd/mm/yyyy;@</c:formatCode>
                <c:ptCount val="276"/>
                <c:pt idx="0">
                  <c:v>41453.0</c:v>
                </c:pt>
                <c:pt idx="1">
                  <c:v>41460.0</c:v>
                </c:pt>
                <c:pt idx="2">
                  <c:v>41467.0</c:v>
                </c:pt>
                <c:pt idx="3">
                  <c:v>41474.0</c:v>
                </c:pt>
                <c:pt idx="4">
                  <c:v>41481.0</c:v>
                </c:pt>
                <c:pt idx="5">
                  <c:v>41488.0</c:v>
                </c:pt>
                <c:pt idx="6">
                  <c:v>41495.0</c:v>
                </c:pt>
                <c:pt idx="7">
                  <c:v>41502.0</c:v>
                </c:pt>
                <c:pt idx="8">
                  <c:v>41509.0</c:v>
                </c:pt>
                <c:pt idx="9">
                  <c:v>41516.0</c:v>
                </c:pt>
                <c:pt idx="10">
                  <c:v>41523.0</c:v>
                </c:pt>
                <c:pt idx="11">
                  <c:v>41530.0</c:v>
                </c:pt>
                <c:pt idx="12">
                  <c:v>41537.0</c:v>
                </c:pt>
                <c:pt idx="13">
                  <c:v>41544.0</c:v>
                </c:pt>
                <c:pt idx="14">
                  <c:v>41551.0</c:v>
                </c:pt>
                <c:pt idx="15">
                  <c:v>41558.0</c:v>
                </c:pt>
                <c:pt idx="16">
                  <c:v>41565.0</c:v>
                </c:pt>
                <c:pt idx="17">
                  <c:v>41572.0</c:v>
                </c:pt>
                <c:pt idx="18">
                  <c:v>41579.0</c:v>
                </c:pt>
                <c:pt idx="19">
                  <c:v>41586.0</c:v>
                </c:pt>
                <c:pt idx="20">
                  <c:v>41593.0</c:v>
                </c:pt>
                <c:pt idx="21">
                  <c:v>41600.0</c:v>
                </c:pt>
                <c:pt idx="22">
                  <c:v>41607.0</c:v>
                </c:pt>
                <c:pt idx="23">
                  <c:v>41614.0</c:v>
                </c:pt>
                <c:pt idx="24">
                  <c:v>41621.0</c:v>
                </c:pt>
                <c:pt idx="25">
                  <c:v>41628.0</c:v>
                </c:pt>
                <c:pt idx="26">
                  <c:v>41635.0</c:v>
                </c:pt>
                <c:pt idx="27">
                  <c:v>41642.0</c:v>
                </c:pt>
                <c:pt idx="28">
                  <c:v>41649.0</c:v>
                </c:pt>
                <c:pt idx="29">
                  <c:v>41656.0</c:v>
                </c:pt>
                <c:pt idx="30">
                  <c:v>41663.0</c:v>
                </c:pt>
                <c:pt idx="31">
                  <c:v>41670.0</c:v>
                </c:pt>
                <c:pt idx="32">
                  <c:v>41677.0</c:v>
                </c:pt>
                <c:pt idx="33">
                  <c:v>41684.0</c:v>
                </c:pt>
                <c:pt idx="34">
                  <c:v>41691.0</c:v>
                </c:pt>
                <c:pt idx="35">
                  <c:v>41698.0</c:v>
                </c:pt>
                <c:pt idx="36">
                  <c:v>41705.0</c:v>
                </c:pt>
                <c:pt idx="37">
                  <c:v>41712.0</c:v>
                </c:pt>
                <c:pt idx="38">
                  <c:v>41719.0</c:v>
                </c:pt>
                <c:pt idx="39">
                  <c:v>41726.0</c:v>
                </c:pt>
                <c:pt idx="40">
                  <c:v>41733.0</c:v>
                </c:pt>
                <c:pt idx="41">
                  <c:v>41740.0</c:v>
                </c:pt>
                <c:pt idx="42">
                  <c:v>41747.0</c:v>
                </c:pt>
                <c:pt idx="43">
                  <c:v>41754.0</c:v>
                </c:pt>
                <c:pt idx="44">
                  <c:v>41761.0</c:v>
                </c:pt>
                <c:pt idx="45">
                  <c:v>41768.0</c:v>
                </c:pt>
                <c:pt idx="46">
                  <c:v>41775.0</c:v>
                </c:pt>
                <c:pt idx="47">
                  <c:v>41782.0</c:v>
                </c:pt>
                <c:pt idx="48">
                  <c:v>41789.0</c:v>
                </c:pt>
                <c:pt idx="49">
                  <c:v>41796.0</c:v>
                </c:pt>
                <c:pt idx="50">
                  <c:v>41803.0</c:v>
                </c:pt>
                <c:pt idx="51">
                  <c:v>41810.0</c:v>
                </c:pt>
                <c:pt idx="52">
                  <c:v>41817.0</c:v>
                </c:pt>
                <c:pt idx="53">
                  <c:v>41824.0</c:v>
                </c:pt>
                <c:pt idx="54">
                  <c:v>41831.0</c:v>
                </c:pt>
                <c:pt idx="55">
                  <c:v>41838.0</c:v>
                </c:pt>
                <c:pt idx="56">
                  <c:v>41845.0</c:v>
                </c:pt>
                <c:pt idx="57">
                  <c:v>41852.0</c:v>
                </c:pt>
                <c:pt idx="58">
                  <c:v>41859.0</c:v>
                </c:pt>
                <c:pt idx="59">
                  <c:v>41866.0</c:v>
                </c:pt>
                <c:pt idx="60">
                  <c:v>41873.0</c:v>
                </c:pt>
                <c:pt idx="61">
                  <c:v>41880.0</c:v>
                </c:pt>
                <c:pt idx="62">
                  <c:v>41887.0</c:v>
                </c:pt>
                <c:pt idx="63">
                  <c:v>41894.0</c:v>
                </c:pt>
                <c:pt idx="64">
                  <c:v>41901.0</c:v>
                </c:pt>
                <c:pt idx="65">
                  <c:v>41908.0</c:v>
                </c:pt>
                <c:pt idx="66">
                  <c:v>41915.0</c:v>
                </c:pt>
                <c:pt idx="67">
                  <c:v>41922.0</c:v>
                </c:pt>
                <c:pt idx="68">
                  <c:v>41929.0</c:v>
                </c:pt>
                <c:pt idx="69">
                  <c:v>41936.0</c:v>
                </c:pt>
                <c:pt idx="70">
                  <c:v>41943.0</c:v>
                </c:pt>
                <c:pt idx="71">
                  <c:v>41950.0</c:v>
                </c:pt>
                <c:pt idx="72">
                  <c:v>41957.0</c:v>
                </c:pt>
                <c:pt idx="73">
                  <c:v>41964.0</c:v>
                </c:pt>
                <c:pt idx="74">
                  <c:v>41971.0</c:v>
                </c:pt>
                <c:pt idx="75">
                  <c:v>41978.0</c:v>
                </c:pt>
                <c:pt idx="76">
                  <c:v>41985.0</c:v>
                </c:pt>
                <c:pt idx="77">
                  <c:v>41992.0</c:v>
                </c:pt>
                <c:pt idx="78">
                  <c:v>41999.0</c:v>
                </c:pt>
                <c:pt idx="79">
                  <c:v>42006.0</c:v>
                </c:pt>
                <c:pt idx="80">
                  <c:v>42013.0</c:v>
                </c:pt>
                <c:pt idx="81">
                  <c:v>42020.0</c:v>
                </c:pt>
                <c:pt idx="82">
                  <c:v>42027.0</c:v>
                </c:pt>
                <c:pt idx="83">
                  <c:v>42034.0</c:v>
                </c:pt>
                <c:pt idx="84">
                  <c:v>42041.0</c:v>
                </c:pt>
                <c:pt idx="85">
                  <c:v>42048.0</c:v>
                </c:pt>
                <c:pt idx="86">
                  <c:v>42055.0</c:v>
                </c:pt>
                <c:pt idx="87">
                  <c:v>42062.0</c:v>
                </c:pt>
                <c:pt idx="88">
                  <c:v>42069.0</c:v>
                </c:pt>
                <c:pt idx="89">
                  <c:v>42076.0</c:v>
                </c:pt>
                <c:pt idx="90">
                  <c:v>42083.0</c:v>
                </c:pt>
                <c:pt idx="91">
                  <c:v>42090.0</c:v>
                </c:pt>
                <c:pt idx="92">
                  <c:v>42097.0</c:v>
                </c:pt>
                <c:pt idx="93">
                  <c:v>42104.0</c:v>
                </c:pt>
                <c:pt idx="94">
                  <c:v>42111.0</c:v>
                </c:pt>
                <c:pt idx="95">
                  <c:v>42118.0</c:v>
                </c:pt>
                <c:pt idx="96">
                  <c:v>42125.0</c:v>
                </c:pt>
                <c:pt idx="97">
                  <c:v>42132.0</c:v>
                </c:pt>
                <c:pt idx="98">
                  <c:v>42139.0</c:v>
                </c:pt>
                <c:pt idx="99">
                  <c:v>42146.0</c:v>
                </c:pt>
                <c:pt idx="100">
                  <c:v>42153.0</c:v>
                </c:pt>
                <c:pt idx="101">
                  <c:v>42160.0</c:v>
                </c:pt>
                <c:pt idx="102">
                  <c:v>42167.0</c:v>
                </c:pt>
                <c:pt idx="103">
                  <c:v>42174.0</c:v>
                </c:pt>
                <c:pt idx="104">
                  <c:v>42181.0</c:v>
                </c:pt>
                <c:pt idx="105">
                  <c:v>42188.0</c:v>
                </c:pt>
                <c:pt idx="106">
                  <c:v>42195.0</c:v>
                </c:pt>
                <c:pt idx="107">
                  <c:v>42202.0</c:v>
                </c:pt>
                <c:pt idx="108">
                  <c:v>42209.0</c:v>
                </c:pt>
                <c:pt idx="109">
                  <c:v>42216.0</c:v>
                </c:pt>
                <c:pt idx="110">
                  <c:v>42223.0</c:v>
                </c:pt>
                <c:pt idx="111">
                  <c:v>42230.0</c:v>
                </c:pt>
                <c:pt idx="112">
                  <c:v>42237.0</c:v>
                </c:pt>
                <c:pt idx="113">
                  <c:v>42244.0</c:v>
                </c:pt>
                <c:pt idx="114">
                  <c:v>42251.0</c:v>
                </c:pt>
                <c:pt idx="115">
                  <c:v>42258.0</c:v>
                </c:pt>
                <c:pt idx="116">
                  <c:v>42265.0</c:v>
                </c:pt>
                <c:pt idx="117">
                  <c:v>42272.0</c:v>
                </c:pt>
                <c:pt idx="118">
                  <c:v>42279.0</c:v>
                </c:pt>
                <c:pt idx="119">
                  <c:v>42286.0</c:v>
                </c:pt>
                <c:pt idx="120">
                  <c:v>42293.0</c:v>
                </c:pt>
                <c:pt idx="121">
                  <c:v>42300.0</c:v>
                </c:pt>
                <c:pt idx="122">
                  <c:v>42307.0</c:v>
                </c:pt>
                <c:pt idx="123">
                  <c:v>42314.0</c:v>
                </c:pt>
                <c:pt idx="124">
                  <c:v>42321.0</c:v>
                </c:pt>
                <c:pt idx="125">
                  <c:v>42328.0</c:v>
                </c:pt>
                <c:pt idx="126">
                  <c:v>42335.0</c:v>
                </c:pt>
                <c:pt idx="127">
                  <c:v>42342.0</c:v>
                </c:pt>
                <c:pt idx="128">
                  <c:v>42349.0</c:v>
                </c:pt>
                <c:pt idx="129">
                  <c:v>42356.0</c:v>
                </c:pt>
                <c:pt idx="130">
                  <c:v>42377.0</c:v>
                </c:pt>
                <c:pt idx="131">
                  <c:v>42384.0</c:v>
                </c:pt>
                <c:pt idx="132">
                  <c:v>42391.0</c:v>
                </c:pt>
                <c:pt idx="133">
                  <c:v>42398.0</c:v>
                </c:pt>
                <c:pt idx="134">
                  <c:v>42405.0</c:v>
                </c:pt>
                <c:pt idx="135">
                  <c:v>42412.0</c:v>
                </c:pt>
                <c:pt idx="136">
                  <c:v>42419.0</c:v>
                </c:pt>
                <c:pt idx="137">
                  <c:v>42426.0</c:v>
                </c:pt>
                <c:pt idx="138">
                  <c:v>42433.0</c:v>
                </c:pt>
                <c:pt idx="139">
                  <c:v>42440.0</c:v>
                </c:pt>
                <c:pt idx="140">
                  <c:v>42447.0</c:v>
                </c:pt>
                <c:pt idx="141">
                  <c:v>42454.0</c:v>
                </c:pt>
                <c:pt idx="142">
                  <c:v>42461.0</c:v>
                </c:pt>
                <c:pt idx="143">
                  <c:v>42468.0</c:v>
                </c:pt>
                <c:pt idx="144">
                  <c:v>42475.0</c:v>
                </c:pt>
                <c:pt idx="145">
                  <c:v>42482.0</c:v>
                </c:pt>
                <c:pt idx="146">
                  <c:v>42489.0</c:v>
                </c:pt>
                <c:pt idx="147">
                  <c:v>42496.0</c:v>
                </c:pt>
                <c:pt idx="148">
                  <c:v>42503.0</c:v>
                </c:pt>
                <c:pt idx="149">
                  <c:v>42510.0</c:v>
                </c:pt>
                <c:pt idx="150">
                  <c:v>42517.0</c:v>
                </c:pt>
                <c:pt idx="151">
                  <c:v>42524.0</c:v>
                </c:pt>
                <c:pt idx="152">
                  <c:v>42531.0</c:v>
                </c:pt>
                <c:pt idx="153">
                  <c:v>42538.0</c:v>
                </c:pt>
                <c:pt idx="154">
                  <c:v>42545.0</c:v>
                </c:pt>
                <c:pt idx="155">
                  <c:v>42552.0</c:v>
                </c:pt>
                <c:pt idx="156">
                  <c:v>42559.0</c:v>
                </c:pt>
                <c:pt idx="157">
                  <c:v>42566.0</c:v>
                </c:pt>
                <c:pt idx="158">
                  <c:v>42573.0</c:v>
                </c:pt>
                <c:pt idx="159">
                  <c:v>42580.0</c:v>
                </c:pt>
                <c:pt idx="160">
                  <c:v>42587.0</c:v>
                </c:pt>
                <c:pt idx="161">
                  <c:v>42594.0</c:v>
                </c:pt>
                <c:pt idx="162">
                  <c:v>42601.0</c:v>
                </c:pt>
                <c:pt idx="163">
                  <c:v>42608.0</c:v>
                </c:pt>
                <c:pt idx="164">
                  <c:v>42615.0</c:v>
                </c:pt>
                <c:pt idx="165">
                  <c:v>42622.0</c:v>
                </c:pt>
                <c:pt idx="166">
                  <c:v>42629.0</c:v>
                </c:pt>
                <c:pt idx="167">
                  <c:v>42636.0</c:v>
                </c:pt>
                <c:pt idx="168">
                  <c:v>42643.0</c:v>
                </c:pt>
                <c:pt idx="169">
                  <c:v>42650.0</c:v>
                </c:pt>
                <c:pt idx="170">
                  <c:v>42657.0</c:v>
                </c:pt>
                <c:pt idx="171">
                  <c:v>42664.0</c:v>
                </c:pt>
                <c:pt idx="172">
                  <c:v>42671.0</c:v>
                </c:pt>
                <c:pt idx="173">
                  <c:v>42678.0</c:v>
                </c:pt>
                <c:pt idx="174">
                  <c:v>42685.0</c:v>
                </c:pt>
                <c:pt idx="175">
                  <c:v>42692.0</c:v>
                </c:pt>
                <c:pt idx="176">
                  <c:v>42699.0</c:v>
                </c:pt>
                <c:pt idx="177">
                  <c:v>42706.0</c:v>
                </c:pt>
                <c:pt idx="178">
                  <c:v>42713.0</c:v>
                </c:pt>
                <c:pt idx="179">
                  <c:v>42720.0</c:v>
                </c:pt>
                <c:pt idx="180">
                  <c:v>42734.0</c:v>
                </c:pt>
                <c:pt idx="181">
                  <c:v>42741.0</c:v>
                </c:pt>
                <c:pt idx="182">
                  <c:v>42748.0</c:v>
                </c:pt>
                <c:pt idx="183">
                  <c:v>42755.0</c:v>
                </c:pt>
                <c:pt idx="184">
                  <c:v>42762.0</c:v>
                </c:pt>
                <c:pt idx="185">
                  <c:v>42769.0</c:v>
                </c:pt>
                <c:pt idx="186">
                  <c:v>42776.0</c:v>
                </c:pt>
                <c:pt idx="187">
                  <c:v>42783.0</c:v>
                </c:pt>
                <c:pt idx="188">
                  <c:v>42790.0</c:v>
                </c:pt>
                <c:pt idx="189">
                  <c:v>42797.0</c:v>
                </c:pt>
                <c:pt idx="190">
                  <c:v>42804.0</c:v>
                </c:pt>
                <c:pt idx="191">
                  <c:v>42811.0</c:v>
                </c:pt>
                <c:pt idx="192">
                  <c:v>42818.0</c:v>
                </c:pt>
                <c:pt idx="193">
                  <c:v>42825.0</c:v>
                </c:pt>
                <c:pt idx="194">
                  <c:v>42832.0</c:v>
                </c:pt>
                <c:pt idx="195">
                  <c:v>42839.0</c:v>
                </c:pt>
                <c:pt idx="196">
                  <c:v>42846.0</c:v>
                </c:pt>
                <c:pt idx="197">
                  <c:v>42853.0</c:v>
                </c:pt>
                <c:pt idx="198">
                  <c:v>42860.0</c:v>
                </c:pt>
                <c:pt idx="199">
                  <c:v>42867.0</c:v>
                </c:pt>
                <c:pt idx="200">
                  <c:v>42874.0</c:v>
                </c:pt>
                <c:pt idx="201">
                  <c:v>42881.0</c:v>
                </c:pt>
                <c:pt idx="202">
                  <c:v>42888.0</c:v>
                </c:pt>
                <c:pt idx="203">
                  <c:v>42895.0</c:v>
                </c:pt>
                <c:pt idx="204">
                  <c:v>42902.0</c:v>
                </c:pt>
                <c:pt idx="205">
                  <c:v>42909.0</c:v>
                </c:pt>
                <c:pt idx="206">
                  <c:v>42916.0</c:v>
                </c:pt>
                <c:pt idx="207">
                  <c:v>42923.0</c:v>
                </c:pt>
                <c:pt idx="208">
                  <c:v>42930.0</c:v>
                </c:pt>
                <c:pt idx="209">
                  <c:v>42937.0</c:v>
                </c:pt>
                <c:pt idx="210">
                  <c:v>42944.0</c:v>
                </c:pt>
                <c:pt idx="211">
                  <c:v>42951.0</c:v>
                </c:pt>
                <c:pt idx="212">
                  <c:v>42958.0</c:v>
                </c:pt>
                <c:pt idx="213">
                  <c:v>42965.0</c:v>
                </c:pt>
                <c:pt idx="214">
                  <c:v>42972.0</c:v>
                </c:pt>
                <c:pt idx="215">
                  <c:v>42979.0</c:v>
                </c:pt>
                <c:pt idx="216">
                  <c:v>42986.0</c:v>
                </c:pt>
                <c:pt idx="217">
                  <c:v>42993.0</c:v>
                </c:pt>
                <c:pt idx="218">
                  <c:v>43000.0</c:v>
                </c:pt>
                <c:pt idx="219">
                  <c:v>43007.0</c:v>
                </c:pt>
                <c:pt idx="220">
                  <c:v>43014.0</c:v>
                </c:pt>
                <c:pt idx="221">
                  <c:v>43021.0</c:v>
                </c:pt>
                <c:pt idx="222">
                  <c:v>43028.0</c:v>
                </c:pt>
                <c:pt idx="223">
                  <c:v>43035.0</c:v>
                </c:pt>
                <c:pt idx="224">
                  <c:v>43042.0</c:v>
                </c:pt>
                <c:pt idx="225">
                  <c:v>43049.0</c:v>
                </c:pt>
                <c:pt idx="226">
                  <c:v>43056.0</c:v>
                </c:pt>
                <c:pt idx="227">
                  <c:v>43063.0</c:v>
                </c:pt>
                <c:pt idx="228">
                  <c:v>43070.0</c:v>
                </c:pt>
                <c:pt idx="229">
                  <c:v>43077.0</c:v>
                </c:pt>
                <c:pt idx="230">
                  <c:v>43084.0</c:v>
                </c:pt>
                <c:pt idx="231">
                  <c:v>43091.0</c:v>
                </c:pt>
                <c:pt idx="232">
                  <c:v>43098.0</c:v>
                </c:pt>
                <c:pt idx="233">
                  <c:v>43105.0</c:v>
                </c:pt>
                <c:pt idx="234">
                  <c:v>43112.0</c:v>
                </c:pt>
                <c:pt idx="235">
                  <c:v>43119.0</c:v>
                </c:pt>
                <c:pt idx="236">
                  <c:v>43126.0</c:v>
                </c:pt>
                <c:pt idx="237">
                  <c:v>43133.0</c:v>
                </c:pt>
                <c:pt idx="238">
                  <c:v>43140.0</c:v>
                </c:pt>
                <c:pt idx="239">
                  <c:v>43147.0</c:v>
                </c:pt>
                <c:pt idx="240">
                  <c:v>43154.0</c:v>
                </c:pt>
                <c:pt idx="241">
                  <c:v>43161.0</c:v>
                </c:pt>
                <c:pt idx="242">
                  <c:v>43168.0</c:v>
                </c:pt>
                <c:pt idx="243">
                  <c:v>43175.0</c:v>
                </c:pt>
                <c:pt idx="244">
                  <c:v>43182.0</c:v>
                </c:pt>
                <c:pt idx="245">
                  <c:v>43189.0</c:v>
                </c:pt>
                <c:pt idx="246">
                  <c:v>43196.0</c:v>
                </c:pt>
                <c:pt idx="247">
                  <c:v>43203.0</c:v>
                </c:pt>
                <c:pt idx="248">
                  <c:v>43210.0</c:v>
                </c:pt>
                <c:pt idx="249">
                  <c:v>43217.0</c:v>
                </c:pt>
                <c:pt idx="250">
                  <c:v>43224.0</c:v>
                </c:pt>
                <c:pt idx="251">
                  <c:v>43231.0</c:v>
                </c:pt>
                <c:pt idx="252">
                  <c:v>43238.0</c:v>
                </c:pt>
                <c:pt idx="253">
                  <c:v>43245.0</c:v>
                </c:pt>
                <c:pt idx="254">
                  <c:v>43252.0</c:v>
                </c:pt>
                <c:pt idx="255">
                  <c:v>43259.0</c:v>
                </c:pt>
                <c:pt idx="256">
                  <c:v>43266.0</c:v>
                </c:pt>
                <c:pt idx="257">
                  <c:v>43273.0</c:v>
                </c:pt>
                <c:pt idx="258">
                  <c:v>43280.0</c:v>
                </c:pt>
                <c:pt idx="259">
                  <c:v>43287.0</c:v>
                </c:pt>
                <c:pt idx="260">
                  <c:v>43294.0</c:v>
                </c:pt>
                <c:pt idx="261">
                  <c:v>43301.0</c:v>
                </c:pt>
                <c:pt idx="262">
                  <c:v>43308.0</c:v>
                </c:pt>
                <c:pt idx="263">
                  <c:v>43315.0</c:v>
                </c:pt>
                <c:pt idx="264">
                  <c:v>43322.0</c:v>
                </c:pt>
                <c:pt idx="265">
                  <c:v>43329.0</c:v>
                </c:pt>
                <c:pt idx="266">
                  <c:v>43336.0</c:v>
                </c:pt>
                <c:pt idx="267">
                  <c:v>43343.0</c:v>
                </c:pt>
                <c:pt idx="268">
                  <c:v>43350.0</c:v>
                </c:pt>
                <c:pt idx="269">
                  <c:v>43357.0</c:v>
                </c:pt>
                <c:pt idx="270">
                  <c:v>43364.0</c:v>
                </c:pt>
                <c:pt idx="271">
                  <c:v>43371.0</c:v>
                </c:pt>
                <c:pt idx="272">
                  <c:v>43378.0</c:v>
                </c:pt>
                <c:pt idx="273">
                  <c:v>43385.0</c:v>
                </c:pt>
                <c:pt idx="274">
                  <c:v>43392.0</c:v>
                </c:pt>
                <c:pt idx="275">
                  <c:v>43399.0</c:v>
                </c:pt>
              </c:numCache>
            </c:numRef>
          </c:cat>
          <c:val>
            <c:numRef>
              <c:f>Data!$B$225:$B$500</c:f>
              <c:numCache>
                <c:formatCode>#,##0_);[Red]\(#,##0\)</c:formatCode>
                <c:ptCount val="276"/>
                <c:pt idx="0">
                  <c:v>83796.0</c:v>
                </c:pt>
                <c:pt idx="1">
                  <c:v>83902.0</c:v>
                </c:pt>
                <c:pt idx="2">
                  <c:v>84091.0</c:v>
                </c:pt>
                <c:pt idx="3">
                  <c:v>84006.0</c:v>
                </c:pt>
                <c:pt idx="4">
                  <c:v>84052.0</c:v>
                </c:pt>
                <c:pt idx="5">
                  <c:v>84022.0</c:v>
                </c:pt>
                <c:pt idx="6">
                  <c:v>84285.0</c:v>
                </c:pt>
                <c:pt idx="7">
                  <c:v>84345.0</c:v>
                </c:pt>
                <c:pt idx="8">
                  <c:v>84232.0</c:v>
                </c:pt>
                <c:pt idx="9">
                  <c:v>84066.0</c:v>
                </c:pt>
                <c:pt idx="10">
                  <c:v>84135.0</c:v>
                </c:pt>
                <c:pt idx="11">
                  <c:v>84231.0</c:v>
                </c:pt>
                <c:pt idx="12">
                  <c:v>84197.0</c:v>
                </c:pt>
                <c:pt idx="13">
                  <c:v>84430.0</c:v>
                </c:pt>
                <c:pt idx="14">
                  <c:v>84627.0</c:v>
                </c:pt>
                <c:pt idx="15">
                  <c:v>84832.0</c:v>
                </c:pt>
                <c:pt idx="16">
                  <c:v>84987.0</c:v>
                </c:pt>
                <c:pt idx="17">
                  <c:v>85235.0</c:v>
                </c:pt>
                <c:pt idx="18">
                  <c:v>85241.0</c:v>
                </c:pt>
                <c:pt idx="19">
                  <c:v>85337.0</c:v>
                </c:pt>
                <c:pt idx="20">
                  <c:v>85340.0</c:v>
                </c:pt>
                <c:pt idx="21">
                  <c:v>85363.0</c:v>
                </c:pt>
                <c:pt idx="22">
                  <c:v>85382.0</c:v>
                </c:pt>
                <c:pt idx="23">
                  <c:v>85429.0</c:v>
                </c:pt>
                <c:pt idx="24">
                  <c:v>85255.0</c:v>
                </c:pt>
                <c:pt idx="25">
                  <c:v>85021.0</c:v>
                </c:pt>
                <c:pt idx="26">
                  <c:v>84392.0</c:v>
                </c:pt>
                <c:pt idx="27">
                  <c:v>83962.0</c:v>
                </c:pt>
                <c:pt idx="28">
                  <c:v>84258.0</c:v>
                </c:pt>
                <c:pt idx="29">
                  <c:v>84523.0</c:v>
                </c:pt>
                <c:pt idx="30">
                  <c:v>84633.0</c:v>
                </c:pt>
                <c:pt idx="31">
                  <c:v>84977.0</c:v>
                </c:pt>
                <c:pt idx="32">
                  <c:v>85235.0</c:v>
                </c:pt>
                <c:pt idx="33">
                  <c:v>85335.0</c:v>
                </c:pt>
                <c:pt idx="34">
                  <c:v>85389.0</c:v>
                </c:pt>
                <c:pt idx="35">
                  <c:v>85469.0</c:v>
                </c:pt>
                <c:pt idx="36">
                  <c:v>85535.0</c:v>
                </c:pt>
                <c:pt idx="37">
                  <c:v>85513.0</c:v>
                </c:pt>
                <c:pt idx="38">
                  <c:v>85338.0</c:v>
                </c:pt>
                <c:pt idx="39">
                  <c:v>85252.0</c:v>
                </c:pt>
                <c:pt idx="40">
                  <c:v>85285.0</c:v>
                </c:pt>
                <c:pt idx="41">
                  <c:v>85264.0</c:v>
                </c:pt>
                <c:pt idx="42">
                  <c:v>84268.0</c:v>
                </c:pt>
                <c:pt idx="43">
                  <c:v>84697.0</c:v>
                </c:pt>
                <c:pt idx="44">
                  <c:v>84692.0</c:v>
                </c:pt>
                <c:pt idx="45">
                  <c:v>84578.0</c:v>
                </c:pt>
                <c:pt idx="46">
                  <c:v>84918.0</c:v>
                </c:pt>
                <c:pt idx="47">
                  <c:v>85158.0</c:v>
                </c:pt>
                <c:pt idx="48">
                  <c:v>85105.0</c:v>
                </c:pt>
                <c:pt idx="49">
                  <c:v>85228.0</c:v>
                </c:pt>
                <c:pt idx="50">
                  <c:v>85410.0</c:v>
                </c:pt>
                <c:pt idx="51">
                  <c:v>85414.0</c:v>
                </c:pt>
                <c:pt idx="52">
                  <c:v>85582.0</c:v>
                </c:pt>
                <c:pt idx="53">
                  <c:v>85428.0</c:v>
                </c:pt>
                <c:pt idx="54">
                  <c:v>85487.0</c:v>
                </c:pt>
                <c:pt idx="55">
                  <c:v>85661.0</c:v>
                </c:pt>
                <c:pt idx="56">
                  <c:v>85730.0</c:v>
                </c:pt>
                <c:pt idx="57">
                  <c:v>85696.0</c:v>
                </c:pt>
                <c:pt idx="58">
                  <c:v>85795.0</c:v>
                </c:pt>
                <c:pt idx="59">
                  <c:v>85834.0</c:v>
                </c:pt>
                <c:pt idx="60">
                  <c:v>85674.0</c:v>
                </c:pt>
                <c:pt idx="61">
                  <c:v>85401.0</c:v>
                </c:pt>
                <c:pt idx="62">
                  <c:v>85385.0</c:v>
                </c:pt>
                <c:pt idx="63">
                  <c:v>85413.0</c:v>
                </c:pt>
                <c:pt idx="64">
                  <c:v>85493.0</c:v>
                </c:pt>
                <c:pt idx="65">
                  <c:v>85634.0</c:v>
                </c:pt>
                <c:pt idx="66">
                  <c:v>85705.0</c:v>
                </c:pt>
                <c:pt idx="67">
                  <c:v>85625.0</c:v>
                </c:pt>
                <c:pt idx="68">
                  <c:v>85541.0</c:v>
                </c:pt>
                <c:pt idx="69">
                  <c:v>85720.0</c:v>
                </c:pt>
                <c:pt idx="70">
                  <c:v>85786.0</c:v>
                </c:pt>
                <c:pt idx="71">
                  <c:v>85903.0</c:v>
                </c:pt>
                <c:pt idx="72">
                  <c:v>85864.0</c:v>
                </c:pt>
                <c:pt idx="73">
                  <c:v>85925.0</c:v>
                </c:pt>
                <c:pt idx="74">
                  <c:v>85902.0</c:v>
                </c:pt>
                <c:pt idx="75">
                  <c:v>85912.0</c:v>
                </c:pt>
                <c:pt idx="76">
                  <c:v>85755.0</c:v>
                </c:pt>
                <c:pt idx="77">
                  <c:v>85406.0</c:v>
                </c:pt>
                <c:pt idx="78">
                  <c:v>84386.0</c:v>
                </c:pt>
                <c:pt idx="79">
                  <c:v>84628.0</c:v>
                </c:pt>
                <c:pt idx="80">
                  <c:v>84731.0</c:v>
                </c:pt>
                <c:pt idx="81">
                  <c:v>84802.0</c:v>
                </c:pt>
                <c:pt idx="82">
                  <c:v>84865.0</c:v>
                </c:pt>
                <c:pt idx="83">
                  <c:v>85083.0</c:v>
                </c:pt>
                <c:pt idx="84">
                  <c:v>85280.0</c:v>
                </c:pt>
                <c:pt idx="85">
                  <c:v>85453.0</c:v>
                </c:pt>
                <c:pt idx="86">
                  <c:v>85567.0</c:v>
                </c:pt>
                <c:pt idx="87">
                  <c:v>85544.0</c:v>
                </c:pt>
                <c:pt idx="88">
                  <c:v>85564.0</c:v>
                </c:pt>
                <c:pt idx="89">
                  <c:v>85567.0</c:v>
                </c:pt>
                <c:pt idx="90">
                  <c:v>85576.0</c:v>
                </c:pt>
                <c:pt idx="91">
                  <c:v>85681.0</c:v>
                </c:pt>
                <c:pt idx="92">
                  <c:v>84919.0</c:v>
                </c:pt>
                <c:pt idx="93">
                  <c:v>85348.0</c:v>
                </c:pt>
                <c:pt idx="94">
                  <c:v>85432.0</c:v>
                </c:pt>
                <c:pt idx="95">
                  <c:v>85591.0</c:v>
                </c:pt>
                <c:pt idx="96">
                  <c:v>85704.0</c:v>
                </c:pt>
                <c:pt idx="97">
                  <c:v>85590.0</c:v>
                </c:pt>
                <c:pt idx="98">
                  <c:v>85684.0</c:v>
                </c:pt>
                <c:pt idx="99">
                  <c:v>85744.0</c:v>
                </c:pt>
                <c:pt idx="100">
                  <c:v>85669.0</c:v>
                </c:pt>
                <c:pt idx="101">
                  <c:v>85763.0</c:v>
                </c:pt>
                <c:pt idx="102">
                  <c:v>85818.0</c:v>
                </c:pt>
                <c:pt idx="103">
                  <c:v>85743.0</c:v>
                </c:pt>
                <c:pt idx="104">
                  <c:v>86028.0</c:v>
                </c:pt>
                <c:pt idx="105">
                  <c:v>86164.0</c:v>
                </c:pt>
                <c:pt idx="106">
                  <c:v>86255.0</c:v>
                </c:pt>
                <c:pt idx="107">
                  <c:v>86300.0</c:v>
                </c:pt>
                <c:pt idx="108">
                  <c:v>86172.0</c:v>
                </c:pt>
                <c:pt idx="109">
                  <c:v>86179.0</c:v>
                </c:pt>
                <c:pt idx="110">
                  <c:v>86036.0</c:v>
                </c:pt>
                <c:pt idx="111">
                  <c:v>85951.0</c:v>
                </c:pt>
                <c:pt idx="112">
                  <c:v>85956.0</c:v>
                </c:pt>
                <c:pt idx="113">
                  <c:v>86019.0</c:v>
                </c:pt>
                <c:pt idx="114">
                  <c:v>85741.0</c:v>
                </c:pt>
                <c:pt idx="115">
                  <c:v>85699.0</c:v>
                </c:pt>
                <c:pt idx="116">
                  <c:v>85892.0</c:v>
                </c:pt>
                <c:pt idx="117">
                  <c:v>85892.0</c:v>
                </c:pt>
                <c:pt idx="118">
                  <c:v>85973.0</c:v>
                </c:pt>
                <c:pt idx="119">
                  <c:v>86145.0</c:v>
                </c:pt>
                <c:pt idx="120">
                  <c:v>86090.0</c:v>
                </c:pt>
                <c:pt idx="121">
                  <c:v>86107.0</c:v>
                </c:pt>
                <c:pt idx="122">
                  <c:v>85843.0</c:v>
                </c:pt>
                <c:pt idx="123">
                  <c:v>85884.0</c:v>
                </c:pt>
                <c:pt idx="124">
                  <c:v>85993.0</c:v>
                </c:pt>
                <c:pt idx="125">
                  <c:v>85977.0</c:v>
                </c:pt>
                <c:pt idx="126">
                  <c:v>85982.0</c:v>
                </c:pt>
                <c:pt idx="127">
                  <c:v>85895.0</c:v>
                </c:pt>
                <c:pt idx="128">
                  <c:v>85847.0</c:v>
                </c:pt>
                <c:pt idx="129">
                  <c:v>85641.0</c:v>
                </c:pt>
                <c:pt idx="130">
                  <c:v>84950.0</c:v>
                </c:pt>
                <c:pt idx="131">
                  <c:v>85242.0</c:v>
                </c:pt>
                <c:pt idx="132">
                  <c:v>85260.0</c:v>
                </c:pt>
                <c:pt idx="133">
                  <c:v>85461.0</c:v>
                </c:pt>
                <c:pt idx="134">
                  <c:v>85634.0</c:v>
                </c:pt>
                <c:pt idx="135">
                  <c:v>85679.0</c:v>
                </c:pt>
                <c:pt idx="136">
                  <c:v>85636.0</c:v>
                </c:pt>
                <c:pt idx="137">
                  <c:v>85753.0</c:v>
                </c:pt>
                <c:pt idx="138">
                  <c:v>85834.0</c:v>
                </c:pt>
                <c:pt idx="139">
                  <c:v>85948.0</c:v>
                </c:pt>
                <c:pt idx="140">
                  <c:v>85930.0</c:v>
                </c:pt>
                <c:pt idx="141">
                  <c:v>85930.0</c:v>
                </c:pt>
                <c:pt idx="142">
                  <c:v>85363.0</c:v>
                </c:pt>
                <c:pt idx="143">
                  <c:v>85398.0</c:v>
                </c:pt>
                <c:pt idx="144">
                  <c:v>85457.0</c:v>
                </c:pt>
                <c:pt idx="145">
                  <c:v>85597.0</c:v>
                </c:pt>
                <c:pt idx="146">
                  <c:v>85540.0</c:v>
                </c:pt>
                <c:pt idx="147">
                  <c:v>85381.0</c:v>
                </c:pt>
                <c:pt idx="148">
                  <c:v>85345.0</c:v>
                </c:pt>
                <c:pt idx="149">
                  <c:v>85335.0</c:v>
                </c:pt>
                <c:pt idx="150">
                  <c:v>85422.0</c:v>
                </c:pt>
                <c:pt idx="151">
                  <c:v>85291.0</c:v>
                </c:pt>
                <c:pt idx="152">
                  <c:v>85300.0</c:v>
                </c:pt>
                <c:pt idx="153">
                  <c:v>85185.0</c:v>
                </c:pt>
                <c:pt idx="154">
                  <c:v>85130.0</c:v>
                </c:pt>
                <c:pt idx="155">
                  <c:v>85128.0</c:v>
                </c:pt>
                <c:pt idx="156">
                  <c:v>85058.0</c:v>
                </c:pt>
                <c:pt idx="157">
                  <c:v>85090.0</c:v>
                </c:pt>
                <c:pt idx="158">
                  <c:v>85152.0</c:v>
                </c:pt>
                <c:pt idx="159">
                  <c:v>85112.0</c:v>
                </c:pt>
                <c:pt idx="160">
                  <c:v>85134.0</c:v>
                </c:pt>
                <c:pt idx="161">
                  <c:v>85188.0</c:v>
                </c:pt>
                <c:pt idx="162">
                  <c:v>85023.0</c:v>
                </c:pt>
                <c:pt idx="163">
                  <c:v>85119.0</c:v>
                </c:pt>
                <c:pt idx="164">
                  <c:v>84914.0</c:v>
                </c:pt>
                <c:pt idx="165">
                  <c:v>84967.0</c:v>
                </c:pt>
                <c:pt idx="166">
                  <c:v>85082.0</c:v>
                </c:pt>
                <c:pt idx="167">
                  <c:v>85321.0</c:v>
                </c:pt>
                <c:pt idx="168">
                  <c:v>85639.0</c:v>
                </c:pt>
                <c:pt idx="169">
                  <c:v>85754.0</c:v>
                </c:pt>
                <c:pt idx="170">
                  <c:v>85860.0</c:v>
                </c:pt>
                <c:pt idx="171">
                  <c:v>85898.0</c:v>
                </c:pt>
                <c:pt idx="172">
                  <c:v>85998.0</c:v>
                </c:pt>
                <c:pt idx="173">
                  <c:v>85981.0</c:v>
                </c:pt>
                <c:pt idx="174">
                  <c:v>85975.0</c:v>
                </c:pt>
                <c:pt idx="175">
                  <c:v>86033.0</c:v>
                </c:pt>
                <c:pt idx="176">
                  <c:v>85897.0</c:v>
                </c:pt>
                <c:pt idx="177">
                  <c:v>85839.0</c:v>
                </c:pt>
                <c:pt idx="178">
                  <c:v>85722.0</c:v>
                </c:pt>
                <c:pt idx="179">
                  <c:v>85583.0</c:v>
                </c:pt>
                <c:pt idx="180">
                  <c:v>84857.0</c:v>
                </c:pt>
                <c:pt idx="181">
                  <c:v>84737.0</c:v>
                </c:pt>
                <c:pt idx="182">
                  <c:v>84874.0</c:v>
                </c:pt>
                <c:pt idx="183">
                  <c:v>85048.0</c:v>
                </c:pt>
                <c:pt idx="184">
                  <c:v>85188.0</c:v>
                </c:pt>
                <c:pt idx="185">
                  <c:v>85245.0</c:v>
                </c:pt>
                <c:pt idx="186">
                  <c:v>85523.0</c:v>
                </c:pt>
                <c:pt idx="187">
                  <c:v>85519.0</c:v>
                </c:pt>
                <c:pt idx="188">
                  <c:v>85442.0</c:v>
                </c:pt>
                <c:pt idx="189">
                  <c:v>85442.0</c:v>
                </c:pt>
                <c:pt idx="190">
                  <c:v>85476.0</c:v>
                </c:pt>
                <c:pt idx="191">
                  <c:v>85501.0</c:v>
                </c:pt>
                <c:pt idx="192">
                  <c:v>85528.0</c:v>
                </c:pt>
                <c:pt idx="193">
                  <c:v>85513.0</c:v>
                </c:pt>
                <c:pt idx="194">
                  <c:v>85517.0</c:v>
                </c:pt>
                <c:pt idx="195">
                  <c:v>84849.0</c:v>
                </c:pt>
                <c:pt idx="196">
                  <c:v>85277.0</c:v>
                </c:pt>
                <c:pt idx="197">
                  <c:v>85211.0</c:v>
                </c:pt>
                <c:pt idx="198">
                  <c:v>85129.0</c:v>
                </c:pt>
                <c:pt idx="199">
                  <c:v>85193.0</c:v>
                </c:pt>
                <c:pt idx="200">
                  <c:v>85316.0</c:v>
                </c:pt>
                <c:pt idx="201">
                  <c:v>85356.0</c:v>
                </c:pt>
                <c:pt idx="202">
                  <c:v>85293.0</c:v>
                </c:pt>
                <c:pt idx="203">
                  <c:v>85367.0</c:v>
                </c:pt>
                <c:pt idx="204">
                  <c:v>85426.0</c:v>
                </c:pt>
                <c:pt idx="205">
                  <c:v>85636.0</c:v>
                </c:pt>
                <c:pt idx="206">
                  <c:v>85863.0</c:v>
                </c:pt>
                <c:pt idx="207">
                  <c:v>86072.0</c:v>
                </c:pt>
                <c:pt idx="208">
                  <c:v>85994.0</c:v>
                </c:pt>
                <c:pt idx="209">
                  <c:v>86168.0</c:v>
                </c:pt>
                <c:pt idx="210">
                  <c:v>86230.0</c:v>
                </c:pt>
                <c:pt idx="211">
                  <c:v>86353.0</c:v>
                </c:pt>
                <c:pt idx="212">
                  <c:v>86368.0</c:v>
                </c:pt>
                <c:pt idx="213">
                  <c:v>86388.0</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numCache>
            </c:numRef>
          </c:val>
          <c:smooth val="0"/>
        </c:ser>
        <c:ser>
          <c:idx val="1"/>
          <c:order val="2"/>
          <c:tx>
            <c:v>July 2017 internal projection</c:v>
          </c:tx>
          <c:spPr>
            <a:ln w="22225">
              <a:solidFill>
                <a:srgbClr val="FFC000"/>
              </a:solidFill>
            </a:ln>
          </c:spPr>
          <c:marker>
            <c:symbol val="none"/>
          </c:marker>
          <c:cat>
            <c:numRef>
              <c:f>Data!$A$225:$A$500</c:f>
              <c:numCache>
                <c:formatCode>dd/mm/yyyy;@</c:formatCode>
                <c:ptCount val="276"/>
                <c:pt idx="0">
                  <c:v>41453.0</c:v>
                </c:pt>
                <c:pt idx="1">
                  <c:v>41460.0</c:v>
                </c:pt>
                <c:pt idx="2">
                  <c:v>41467.0</c:v>
                </c:pt>
                <c:pt idx="3">
                  <c:v>41474.0</c:v>
                </c:pt>
                <c:pt idx="4">
                  <c:v>41481.0</c:v>
                </c:pt>
                <c:pt idx="5">
                  <c:v>41488.0</c:v>
                </c:pt>
                <c:pt idx="6">
                  <c:v>41495.0</c:v>
                </c:pt>
                <c:pt idx="7">
                  <c:v>41502.0</c:v>
                </c:pt>
                <c:pt idx="8">
                  <c:v>41509.0</c:v>
                </c:pt>
                <c:pt idx="9">
                  <c:v>41516.0</c:v>
                </c:pt>
                <c:pt idx="10">
                  <c:v>41523.0</c:v>
                </c:pt>
                <c:pt idx="11">
                  <c:v>41530.0</c:v>
                </c:pt>
                <c:pt idx="12">
                  <c:v>41537.0</c:v>
                </c:pt>
                <c:pt idx="13">
                  <c:v>41544.0</c:v>
                </c:pt>
                <c:pt idx="14">
                  <c:v>41551.0</c:v>
                </c:pt>
                <c:pt idx="15">
                  <c:v>41558.0</c:v>
                </c:pt>
                <c:pt idx="16">
                  <c:v>41565.0</c:v>
                </c:pt>
                <c:pt idx="17">
                  <c:v>41572.0</c:v>
                </c:pt>
                <c:pt idx="18">
                  <c:v>41579.0</c:v>
                </c:pt>
                <c:pt idx="19">
                  <c:v>41586.0</c:v>
                </c:pt>
                <c:pt idx="20">
                  <c:v>41593.0</c:v>
                </c:pt>
                <c:pt idx="21">
                  <c:v>41600.0</c:v>
                </c:pt>
                <c:pt idx="22">
                  <c:v>41607.0</c:v>
                </c:pt>
                <c:pt idx="23">
                  <c:v>41614.0</c:v>
                </c:pt>
                <c:pt idx="24">
                  <c:v>41621.0</c:v>
                </c:pt>
                <c:pt idx="25">
                  <c:v>41628.0</c:v>
                </c:pt>
                <c:pt idx="26">
                  <c:v>41635.0</c:v>
                </c:pt>
                <c:pt idx="27">
                  <c:v>41642.0</c:v>
                </c:pt>
                <c:pt idx="28">
                  <c:v>41649.0</c:v>
                </c:pt>
                <c:pt idx="29">
                  <c:v>41656.0</c:v>
                </c:pt>
                <c:pt idx="30">
                  <c:v>41663.0</c:v>
                </c:pt>
                <c:pt idx="31">
                  <c:v>41670.0</c:v>
                </c:pt>
                <c:pt idx="32">
                  <c:v>41677.0</c:v>
                </c:pt>
                <c:pt idx="33">
                  <c:v>41684.0</c:v>
                </c:pt>
                <c:pt idx="34">
                  <c:v>41691.0</c:v>
                </c:pt>
                <c:pt idx="35">
                  <c:v>41698.0</c:v>
                </c:pt>
                <c:pt idx="36">
                  <c:v>41705.0</c:v>
                </c:pt>
                <c:pt idx="37">
                  <c:v>41712.0</c:v>
                </c:pt>
                <c:pt idx="38">
                  <c:v>41719.0</c:v>
                </c:pt>
                <c:pt idx="39">
                  <c:v>41726.0</c:v>
                </c:pt>
                <c:pt idx="40">
                  <c:v>41733.0</c:v>
                </c:pt>
                <c:pt idx="41">
                  <c:v>41740.0</c:v>
                </c:pt>
                <c:pt idx="42">
                  <c:v>41747.0</c:v>
                </c:pt>
                <c:pt idx="43">
                  <c:v>41754.0</c:v>
                </c:pt>
                <c:pt idx="44">
                  <c:v>41761.0</c:v>
                </c:pt>
                <c:pt idx="45">
                  <c:v>41768.0</c:v>
                </c:pt>
                <c:pt idx="46">
                  <c:v>41775.0</c:v>
                </c:pt>
                <c:pt idx="47">
                  <c:v>41782.0</c:v>
                </c:pt>
                <c:pt idx="48">
                  <c:v>41789.0</c:v>
                </c:pt>
                <c:pt idx="49">
                  <c:v>41796.0</c:v>
                </c:pt>
                <c:pt idx="50">
                  <c:v>41803.0</c:v>
                </c:pt>
                <c:pt idx="51">
                  <c:v>41810.0</c:v>
                </c:pt>
                <c:pt idx="52">
                  <c:v>41817.0</c:v>
                </c:pt>
                <c:pt idx="53">
                  <c:v>41824.0</c:v>
                </c:pt>
                <c:pt idx="54">
                  <c:v>41831.0</c:v>
                </c:pt>
                <c:pt idx="55">
                  <c:v>41838.0</c:v>
                </c:pt>
                <c:pt idx="56">
                  <c:v>41845.0</c:v>
                </c:pt>
                <c:pt idx="57">
                  <c:v>41852.0</c:v>
                </c:pt>
                <c:pt idx="58">
                  <c:v>41859.0</c:v>
                </c:pt>
                <c:pt idx="59">
                  <c:v>41866.0</c:v>
                </c:pt>
                <c:pt idx="60">
                  <c:v>41873.0</c:v>
                </c:pt>
                <c:pt idx="61">
                  <c:v>41880.0</c:v>
                </c:pt>
                <c:pt idx="62">
                  <c:v>41887.0</c:v>
                </c:pt>
                <c:pt idx="63">
                  <c:v>41894.0</c:v>
                </c:pt>
                <c:pt idx="64">
                  <c:v>41901.0</c:v>
                </c:pt>
                <c:pt idx="65">
                  <c:v>41908.0</c:v>
                </c:pt>
                <c:pt idx="66">
                  <c:v>41915.0</c:v>
                </c:pt>
                <c:pt idx="67">
                  <c:v>41922.0</c:v>
                </c:pt>
                <c:pt idx="68">
                  <c:v>41929.0</c:v>
                </c:pt>
                <c:pt idx="69">
                  <c:v>41936.0</c:v>
                </c:pt>
                <c:pt idx="70">
                  <c:v>41943.0</c:v>
                </c:pt>
                <c:pt idx="71">
                  <c:v>41950.0</c:v>
                </c:pt>
                <c:pt idx="72">
                  <c:v>41957.0</c:v>
                </c:pt>
                <c:pt idx="73">
                  <c:v>41964.0</c:v>
                </c:pt>
                <c:pt idx="74">
                  <c:v>41971.0</c:v>
                </c:pt>
                <c:pt idx="75">
                  <c:v>41978.0</c:v>
                </c:pt>
                <c:pt idx="76">
                  <c:v>41985.0</c:v>
                </c:pt>
                <c:pt idx="77">
                  <c:v>41992.0</c:v>
                </c:pt>
                <c:pt idx="78">
                  <c:v>41999.0</c:v>
                </c:pt>
                <c:pt idx="79">
                  <c:v>42006.0</c:v>
                </c:pt>
                <c:pt idx="80">
                  <c:v>42013.0</c:v>
                </c:pt>
                <c:pt idx="81">
                  <c:v>42020.0</c:v>
                </c:pt>
                <c:pt idx="82">
                  <c:v>42027.0</c:v>
                </c:pt>
                <c:pt idx="83">
                  <c:v>42034.0</c:v>
                </c:pt>
                <c:pt idx="84">
                  <c:v>42041.0</c:v>
                </c:pt>
                <c:pt idx="85">
                  <c:v>42048.0</c:v>
                </c:pt>
                <c:pt idx="86">
                  <c:v>42055.0</c:v>
                </c:pt>
                <c:pt idx="87">
                  <c:v>42062.0</c:v>
                </c:pt>
                <c:pt idx="88">
                  <c:v>42069.0</c:v>
                </c:pt>
                <c:pt idx="89">
                  <c:v>42076.0</c:v>
                </c:pt>
                <c:pt idx="90">
                  <c:v>42083.0</c:v>
                </c:pt>
                <c:pt idx="91">
                  <c:v>42090.0</c:v>
                </c:pt>
                <c:pt idx="92">
                  <c:v>42097.0</c:v>
                </c:pt>
                <c:pt idx="93">
                  <c:v>42104.0</c:v>
                </c:pt>
                <c:pt idx="94">
                  <c:v>42111.0</c:v>
                </c:pt>
                <c:pt idx="95">
                  <c:v>42118.0</c:v>
                </c:pt>
                <c:pt idx="96">
                  <c:v>42125.0</c:v>
                </c:pt>
                <c:pt idx="97">
                  <c:v>42132.0</c:v>
                </c:pt>
                <c:pt idx="98">
                  <c:v>42139.0</c:v>
                </c:pt>
                <c:pt idx="99">
                  <c:v>42146.0</c:v>
                </c:pt>
                <c:pt idx="100">
                  <c:v>42153.0</c:v>
                </c:pt>
                <c:pt idx="101">
                  <c:v>42160.0</c:v>
                </c:pt>
                <c:pt idx="102">
                  <c:v>42167.0</c:v>
                </c:pt>
                <c:pt idx="103">
                  <c:v>42174.0</c:v>
                </c:pt>
                <c:pt idx="104">
                  <c:v>42181.0</c:v>
                </c:pt>
                <c:pt idx="105">
                  <c:v>42188.0</c:v>
                </c:pt>
                <c:pt idx="106">
                  <c:v>42195.0</c:v>
                </c:pt>
                <c:pt idx="107">
                  <c:v>42202.0</c:v>
                </c:pt>
                <c:pt idx="108">
                  <c:v>42209.0</c:v>
                </c:pt>
                <c:pt idx="109">
                  <c:v>42216.0</c:v>
                </c:pt>
                <c:pt idx="110">
                  <c:v>42223.0</c:v>
                </c:pt>
                <c:pt idx="111">
                  <c:v>42230.0</c:v>
                </c:pt>
                <c:pt idx="112">
                  <c:v>42237.0</c:v>
                </c:pt>
                <c:pt idx="113">
                  <c:v>42244.0</c:v>
                </c:pt>
                <c:pt idx="114">
                  <c:v>42251.0</c:v>
                </c:pt>
                <c:pt idx="115">
                  <c:v>42258.0</c:v>
                </c:pt>
                <c:pt idx="116">
                  <c:v>42265.0</c:v>
                </c:pt>
                <c:pt idx="117">
                  <c:v>42272.0</c:v>
                </c:pt>
                <c:pt idx="118">
                  <c:v>42279.0</c:v>
                </c:pt>
                <c:pt idx="119">
                  <c:v>42286.0</c:v>
                </c:pt>
                <c:pt idx="120">
                  <c:v>42293.0</c:v>
                </c:pt>
                <c:pt idx="121">
                  <c:v>42300.0</c:v>
                </c:pt>
                <c:pt idx="122">
                  <c:v>42307.0</c:v>
                </c:pt>
                <c:pt idx="123">
                  <c:v>42314.0</c:v>
                </c:pt>
                <c:pt idx="124">
                  <c:v>42321.0</c:v>
                </c:pt>
                <c:pt idx="125">
                  <c:v>42328.0</c:v>
                </c:pt>
                <c:pt idx="126">
                  <c:v>42335.0</c:v>
                </c:pt>
                <c:pt idx="127">
                  <c:v>42342.0</c:v>
                </c:pt>
                <c:pt idx="128">
                  <c:v>42349.0</c:v>
                </c:pt>
                <c:pt idx="129">
                  <c:v>42356.0</c:v>
                </c:pt>
                <c:pt idx="130">
                  <c:v>42377.0</c:v>
                </c:pt>
                <c:pt idx="131">
                  <c:v>42384.0</c:v>
                </c:pt>
                <c:pt idx="132">
                  <c:v>42391.0</c:v>
                </c:pt>
                <c:pt idx="133">
                  <c:v>42398.0</c:v>
                </c:pt>
                <c:pt idx="134">
                  <c:v>42405.0</c:v>
                </c:pt>
                <c:pt idx="135">
                  <c:v>42412.0</c:v>
                </c:pt>
                <c:pt idx="136">
                  <c:v>42419.0</c:v>
                </c:pt>
                <c:pt idx="137">
                  <c:v>42426.0</c:v>
                </c:pt>
                <c:pt idx="138">
                  <c:v>42433.0</c:v>
                </c:pt>
                <c:pt idx="139">
                  <c:v>42440.0</c:v>
                </c:pt>
                <c:pt idx="140">
                  <c:v>42447.0</c:v>
                </c:pt>
                <c:pt idx="141">
                  <c:v>42454.0</c:v>
                </c:pt>
                <c:pt idx="142">
                  <c:v>42461.0</c:v>
                </c:pt>
                <c:pt idx="143">
                  <c:v>42468.0</c:v>
                </c:pt>
                <c:pt idx="144">
                  <c:v>42475.0</c:v>
                </c:pt>
                <c:pt idx="145">
                  <c:v>42482.0</c:v>
                </c:pt>
                <c:pt idx="146">
                  <c:v>42489.0</c:v>
                </c:pt>
                <c:pt idx="147">
                  <c:v>42496.0</c:v>
                </c:pt>
                <c:pt idx="148">
                  <c:v>42503.0</c:v>
                </c:pt>
                <c:pt idx="149">
                  <c:v>42510.0</c:v>
                </c:pt>
                <c:pt idx="150">
                  <c:v>42517.0</c:v>
                </c:pt>
                <c:pt idx="151">
                  <c:v>42524.0</c:v>
                </c:pt>
                <c:pt idx="152">
                  <c:v>42531.0</c:v>
                </c:pt>
                <c:pt idx="153">
                  <c:v>42538.0</c:v>
                </c:pt>
                <c:pt idx="154">
                  <c:v>42545.0</c:v>
                </c:pt>
                <c:pt idx="155">
                  <c:v>42552.0</c:v>
                </c:pt>
                <c:pt idx="156">
                  <c:v>42559.0</c:v>
                </c:pt>
                <c:pt idx="157">
                  <c:v>42566.0</c:v>
                </c:pt>
                <c:pt idx="158">
                  <c:v>42573.0</c:v>
                </c:pt>
                <c:pt idx="159">
                  <c:v>42580.0</c:v>
                </c:pt>
                <c:pt idx="160">
                  <c:v>42587.0</c:v>
                </c:pt>
                <c:pt idx="161">
                  <c:v>42594.0</c:v>
                </c:pt>
                <c:pt idx="162">
                  <c:v>42601.0</c:v>
                </c:pt>
                <c:pt idx="163">
                  <c:v>42608.0</c:v>
                </c:pt>
                <c:pt idx="164">
                  <c:v>42615.0</c:v>
                </c:pt>
                <c:pt idx="165">
                  <c:v>42622.0</c:v>
                </c:pt>
                <c:pt idx="166">
                  <c:v>42629.0</c:v>
                </c:pt>
                <c:pt idx="167">
                  <c:v>42636.0</c:v>
                </c:pt>
                <c:pt idx="168">
                  <c:v>42643.0</c:v>
                </c:pt>
                <c:pt idx="169">
                  <c:v>42650.0</c:v>
                </c:pt>
                <c:pt idx="170">
                  <c:v>42657.0</c:v>
                </c:pt>
                <c:pt idx="171">
                  <c:v>42664.0</c:v>
                </c:pt>
                <c:pt idx="172">
                  <c:v>42671.0</c:v>
                </c:pt>
                <c:pt idx="173">
                  <c:v>42678.0</c:v>
                </c:pt>
                <c:pt idx="174">
                  <c:v>42685.0</c:v>
                </c:pt>
                <c:pt idx="175">
                  <c:v>42692.0</c:v>
                </c:pt>
                <c:pt idx="176">
                  <c:v>42699.0</c:v>
                </c:pt>
                <c:pt idx="177">
                  <c:v>42706.0</c:v>
                </c:pt>
                <c:pt idx="178">
                  <c:v>42713.0</c:v>
                </c:pt>
                <c:pt idx="179">
                  <c:v>42720.0</c:v>
                </c:pt>
                <c:pt idx="180">
                  <c:v>42734.0</c:v>
                </c:pt>
                <c:pt idx="181">
                  <c:v>42741.0</c:v>
                </c:pt>
                <c:pt idx="182">
                  <c:v>42748.0</c:v>
                </c:pt>
                <c:pt idx="183">
                  <c:v>42755.0</c:v>
                </c:pt>
                <c:pt idx="184">
                  <c:v>42762.0</c:v>
                </c:pt>
                <c:pt idx="185">
                  <c:v>42769.0</c:v>
                </c:pt>
                <c:pt idx="186">
                  <c:v>42776.0</c:v>
                </c:pt>
                <c:pt idx="187">
                  <c:v>42783.0</c:v>
                </c:pt>
                <c:pt idx="188">
                  <c:v>42790.0</c:v>
                </c:pt>
                <c:pt idx="189">
                  <c:v>42797.0</c:v>
                </c:pt>
                <c:pt idx="190">
                  <c:v>42804.0</c:v>
                </c:pt>
                <c:pt idx="191">
                  <c:v>42811.0</c:v>
                </c:pt>
                <c:pt idx="192">
                  <c:v>42818.0</c:v>
                </c:pt>
                <c:pt idx="193">
                  <c:v>42825.0</c:v>
                </c:pt>
                <c:pt idx="194">
                  <c:v>42832.0</c:v>
                </c:pt>
                <c:pt idx="195">
                  <c:v>42839.0</c:v>
                </c:pt>
                <c:pt idx="196">
                  <c:v>42846.0</c:v>
                </c:pt>
                <c:pt idx="197">
                  <c:v>42853.0</c:v>
                </c:pt>
                <c:pt idx="198">
                  <c:v>42860.0</c:v>
                </c:pt>
                <c:pt idx="199">
                  <c:v>42867.0</c:v>
                </c:pt>
                <c:pt idx="200">
                  <c:v>42874.0</c:v>
                </c:pt>
                <c:pt idx="201">
                  <c:v>42881.0</c:v>
                </c:pt>
                <c:pt idx="202">
                  <c:v>42888.0</c:v>
                </c:pt>
                <c:pt idx="203">
                  <c:v>42895.0</c:v>
                </c:pt>
                <c:pt idx="204">
                  <c:v>42902.0</c:v>
                </c:pt>
                <c:pt idx="205">
                  <c:v>42909.0</c:v>
                </c:pt>
                <c:pt idx="206">
                  <c:v>42916.0</c:v>
                </c:pt>
                <c:pt idx="207">
                  <c:v>42923.0</c:v>
                </c:pt>
                <c:pt idx="208">
                  <c:v>42930.0</c:v>
                </c:pt>
                <c:pt idx="209">
                  <c:v>42937.0</c:v>
                </c:pt>
                <c:pt idx="210">
                  <c:v>42944.0</c:v>
                </c:pt>
                <c:pt idx="211">
                  <c:v>42951.0</c:v>
                </c:pt>
                <c:pt idx="212">
                  <c:v>42958.0</c:v>
                </c:pt>
                <c:pt idx="213">
                  <c:v>42965.0</c:v>
                </c:pt>
                <c:pt idx="214">
                  <c:v>42972.0</c:v>
                </c:pt>
                <c:pt idx="215">
                  <c:v>42979.0</c:v>
                </c:pt>
                <c:pt idx="216">
                  <c:v>42986.0</c:v>
                </c:pt>
                <c:pt idx="217">
                  <c:v>42993.0</c:v>
                </c:pt>
                <c:pt idx="218">
                  <c:v>43000.0</c:v>
                </c:pt>
                <c:pt idx="219">
                  <c:v>43007.0</c:v>
                </c:pt>
                <c:pt idx="220">
                  <c:v>43014.0</c:v>
                </c:pt>
                <c:pt idx="221">
                  <c:v>43021.0</c:v>
                </c:pt>
                <c:pt idx="222">
                  <c:v>43028.0</c:v>
                </c:pt>
                <c:pt idx="223">
                  <c:v>43035.0</c:v>
                </c:pt>
                <c:pt idx="224">
                  <c:v>43042.0</c:v>
                </c:pt>
                <c:pt idx="225">
                  <c:v>43049.0</c:v>
                </c:pt>
                <c:pt idx="226">
                  <c:v>43056.0</c:v>
                </c:pt>
                <c:pt idx="227">
                  <c:v>43063.0</c:v>
                </c:pt>
                <c:pt idx="228">
                  <c:v>43070.0</c:v>
                </c:pt>
                <c:pt idx="229">
                  <c:v>43077.0</c:v>
                </c:pt>
                <c:pt idx="230">
                  <c:v>43084.0</c:v>
                </c:pt>
                <c:pt idx="231">
                  <c:v>43091.0</c:v>
                </c:pt>
                <c:pt idx="232">
                  <c:v>43098.0</c:v>
                </c:pt>
                <c:pt idx="233">
                  <c:v>43105.0</c:v>
                </c:pt>
                <c:pt idx="234">
                  <c:v>43112.0</c:v>
                </c:pt>
                <c:pt idx="235">
                  <c:v>43119.0</c:v>
                </c:pt>
                <c:pt idx="236">
                  <c:v>43126.0</c:v>
                </c:pt>
                <c:pt idx="237">
                  <c:v>43133.0</c:v>
                </c:pt>
                <c:pt idx="238">
                  <c:v>43140.0</c:v>
                </c:pt>
                <c:pt idx="239">
                  <c:v>43147.0</c:v>
                </c:pt>
                <c:pt idx="240">
                  <c:v>43154.0</c:v>
                </c:pt>
                <c:pt idx="241">
                  <c:v>43161.0</c:v>
                </c:pt>
                <c:pt idx="242">
                  <c:v>43168.0</c:v>
                </c:pt>
                <c:pt idx="243">
                  <c:v>43175.0</c:v>
                </c:pt>
                <c:pt idx="244">
                  <c:v>43182.0</c:v>
                </c:pt>
                <c:pt idx="245">
                  <c:v>43189.0</c:v>
                </c:pt>
                <c:pt idx="246">
                  <c:v>43196.0</c:v>
                </c:pt>
                <c:pt idx="247">
                  <c:v>43203.0</c:v>
                </c:pt>
                <c:pt idx="248">
                  <c:v>43210.0</c:v>
                </c:pt>
                <c:pt idx="249">
                  <c:v>43217.0</c:v>
                </c:pt>
                <c:pt idx="250">
                  <c:v>43224.0</c:v>
                </c:pt>
                <c:pt idx="251">
                  <c:v>43231.0</c:v>
                </c:pt>
                <c:pt idx="252">
                  <c:v>43238.0</c:v>
                </c:pt>
                <c:pt idx="253">
                  <c:v>43245.0</c:v>
                </c:pt>
                <c:pt idx="254">
                  <c:v>43252.0</c:v>
                </c:pt>
                <c:pt idx="255">
                  <c:v>43259.0</c:v>
                </c:pt>
                <c:pt idx="256">
                  <c:v>43266.0</c:v>
                </c:pt>
                <c:pt idx="257">
                  <c:v>43273.0</c:v>
                </c:pt>
                <c:pt idx="258">
                  <c:v>43280.0</c:v>
                </c:pt>
                <c:pt idx="259">
                  <c:v>43287.0</c:v>
                </c:pt>
                <c:pt idx="260">
                  <c:v>43294.0</c:v>
                </c:pt>
                <c:pt idx="261">
                  <c:v>43301.0</c:v>
                </c:pt>
                <c:pt idx="262">
                  <c:v>43308.0</c:v>
                </c:pt>
                <c:pt idx="263">
                  <c:v>43315.0</c:v>
                </c:pt>
                <c:pt idx="264">
                  <c:v>43322.0</c:v>
                </c:pt>
                <c:pt idx="265">
                  <c:v>43329.0</c:v>
                </c:pt>
                <c:pt idx="266">
                  <c:v>43336.0</c:v>
                </c:pt>
                <c:pt idx="267">
                  <c:v>43343.0</c:v>
                </c:pt>
                <c:pt idx="268">
                  <c:v>43350.0</c:v>
                </c:pt>
                <c:pt idx="269">
                  <c:v>43357.0</c:v>
                </c:pt>
                <c:pt idx="270">
                  <c:v>43364.0</c:v>
                </c:pt>
                <c:pt idx="271">
                  <c:v>43371.0</c:v>
                </c:pt>
                <c:pt idx="272">
                  <c:v>43378.0</c:v>
                </c:pt>
                <c:pt idx="273">
                  <c:v>43385.0</c:v>
                </c:pt>
                <c:pt idx="274">
                  <c:v>43392.0</c:v>
                </c:pt>
                <c:pt idx="275">
                  <c:v>43399.0</c:v>
                </c:pt>
              </c:numCache>
            </c:numRef>
          </c:cat>
          <c:val>
            <c:numRef>
              <c:f>Data!$G$225:$G$500</c:f>
              <c:numCache>
                <c:formatCode>#,##0</c:formatCode>
                <c:ptCount val="27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86195.76221958963</c:v>
                </c:pt>
                <c:pt idx="210">
                  <c:v>86155.90208288694</c:v>
                </c:pt>
                <c:pt idx="211">
                  <c:v>86183.50676527061</c:v>
                </c:pt>
                <c:pt idx="212">
                  <c:v>86261.7100619691</c:v>
                </c:pt>
                <c:pt idx="213">
                  <c:v>86339.91335866765</c:v>
                </c:pt>
                <c:pt idx="214">
                  <c:v>86418.11665536619</c:v>
                </c:pt>
                <c:pt idx="215">
                  <c:v>86486.70455180174</c:v>
                </c:pt>
                <c:pt idx="216">
                  <c:v>86497.6000466591</c:v>
                </c:pt>
                <c:pt idx="217">
                  <c:v>86508.49554151637</c:v>
                </c:pt>
                <c:pt idx="218">
                  <c:v>86519.39103637383</c:v>
                </c:pt>
                <c:pt idx="219">
                  <c:v>86530.28653123113</c:v>
                </c:pt>
                <c:pt idx="220">
                  <c:v>86505.95392114791</c:v>
                </c:pt>
                <c:pt idx="221">
                  <c:v>86475.7499602412</c:v>
                </c:pt>
                <c:pt idx="222">
                  <c:v>86445.54599933451</c:v>
                </c:pt>
                <c:pt idx="223">
                  <c:v>86415.34203842777</c:v>
                </c:pt>
                <c:pt idx="224">
                  <c:v>86411.6353962737</c:v>
                </c:pt>
                <c:pt idx="225">
                  <c:v>86443.25851245634</c:v>
                </c:pt>
                <c:pt idx="226">
                  <c:v>86474.881628639</c:v>
                </c:pt>
                <c:pt idx="227">
                  <c:v>86506.50474482163</c:v>
                </c:pt>
                <c:pt idx="228">
                  <c:v>86497.98496403366</c:v>
                </c:pt>
                <c:pt idx="229">
                  <c:v>86248.60780142187</c:v>
                </c:pt>
                <c:pt idx="230">
                  <c:v>85999.23063881013</c:v>
                </c:pt>
                <c:pt idx="231">
                  <c:v>85749.8534761984</c:v>
                </c:pt>
                <c:pt idx="232">
                  <c:v>85500.47631358657</c:v>
                </c:pt>
                <c:pt idx="233">
                  <c:v>85571.01862498327</c:v>
                </c:pt>
                <c:pt idx="234">
                  <c:v>85769.5287259833</c:v>
                </c:pt>
                <c:pt idx="235">
                  <c:v>85968.0388269833</c:v>
                </c:pt>
                <c:pt idx="236">
                  <c:v>86166.54892798328</c:v>
                </c:pt>
                <c:pt idx="237">
                  <c:v>86328.72412235983</c:v>
                </c:pt>
                <c:pt idx="238">
                  <c:v>86400.0620501777</c:v>
                </c:pt>
                <c:pt idx="239">
                  <c:v>86471.39997799566</c:v>
                </c:pt>
                <c:pt idx="240">
                  <c:v>86542.73790581353</c:v>
                </c:pt>
                <c:pt idx="241">
                  <c:v>86617.6016337243</c:v>
                </c:pt>
                <c:pt idx="242">
                  <c:v>86629.94193404897</c:v>
                </c:pt>
                <c:pt idx="243">
                  <c:v>86642.28223437363</c:v>
                </c:pt>
                <c:pt idx="244">
                  <c:v>86654.62253469841</c:v>
                </c:pt>
                <c:pt idx="245">
                  <c:v>86666.96283502299</c:v>
                </c:pt>
                <c:pt idx="246">
                  <c:v>86657.74042601186</c:v>
                </c:pt>
                <c:pt idx="247">
                  <c:v>86644.92423211124</c:v>
                </c:pt>
                <c:pt idx="248">
                  <c:v>86632.10803821066</c:v>
                </c:pt>
                <c:pt idx="249">
                  <c:v>86619.29184431004</c:v>
                </c:pt>
                <c:pt idx="250">
                  <c:v>86606.22558123613</c:v>
                </c:pt>
                <c:pt idx="251">
                  <c:v>86586.56366933192</c:v>
                </c:pt>
                <c:pt idx="252">
                  <c:v>86566.90175742771</c:v>
                </c:pt>
                <c:pt idx="253">
                  <c:v>86547.23984552345</c:v>
                </c:pt>
                <c:pt idx="254">
                  <c:v>86530.03533306069</c:v>
                </c:pt>
                <c:pt idx="255">
                  <c:v>86527.57521724649</c:v>
                </c:pt>
                <c:pt idx="256">
                  <c:v>86525.11510143223</c:v>
                </c:pt>
                <c:pt idx="257">
                  <c:v>86522.654985618</c:v>
                </c:pt>
                <c:pt idx="258">
                  <c:v>86520.19486980374</c:v>
                </c:pt>
                <c:pt idx="259">
                  <c:v>86510.03282474887</c:v>
                </c:pt>
                <c:pt idx="260">
                  <c:v>86498.5871248206</c:v>
                </c:pt>
                <c:pt idx="261">
                  <c:v>86487.1414248923</c:v>
                </c:pt>
                <c:pt idx="262">
                  <c:v>86475.695724964</c:v>
                </c:pt>
                <c:pt idx="263">
                  <c:v>86499.8447954234</c:v>
                </c:pt>
                <c:pt idx="264">
                  <c:v>86571.45355973323</c:v>
                </c:pt>
                <c:pt idx="265">
                  <c:v>86643.06232404297</c:v>
                </c:pt>
                <c:pt idx="266">
                  <c:v>86714.67108835278</c:v>
                </c:pt>
                <c:pt idx="267">
                  <c:v>86786.27985266254</c:v>
                </c:pt>
                <c:pt idx="268">
                  <c:v>86790.5156322712</c:v>
                </c:pt>
                <c:pt idx="269">
                  <c:v>86794.75141187987</c:v>
                </c:pt>
                <c:pt idx="270">
                  <c:v>86798.98719148853</c:v>
                </c:pt>
                <c:pt idx="271">
                  <c:v>86803.22297109714</c:v>
                </c:pt>
                <c:pt idx="272">
                  <c:v>86768.6295681858</c:v>
                </c:pt>
                <c:pt idx="273">
                  <c:v>86718.50449226627</c:v>
                </c:pt>
                <c:pt idx="274">
                  <c:v>86668.3794163468</c:v>
                </c:pt>
                <c:pt idx="275">
                  <c:v>86618.25434042733</c:v>
                </c:pt>
              </c:numCache>
            </c:numRef>
          </c:val>
          <c:smooth val="0"/>
        </c:ser>
        <c:dLbls>
          <c:showLegendKey val="0"/>
          <c:showVal val="0"/>
          <c:showCatName val="0"/>
          <c:showSerName val="0"/>
          <c:showPercent val="0"/>
          <c:showBubbleSize val="0"/>
        </c:dLbls>
        <c:smooth val="0"/>
        <c:axId val="1549497568"/>
        <c:axId val="1549566048"/>
      </c:lineChart>
      <c:dateAx>
        <c:axId val="1549497568"/>
        <c:scaling>
          <c:orientation val="minMax"/>
          <c:max val="43083.0"/>
          <c:min val="41640.0"/>
        </c:scaling>
        <c:delete val="0"/>
        <c:axPos val="b"/>
        <c:numFmt formatCode="dd\-mmm\-yyyy" sourceLinked="0"/>
        <c:majorTickMark val="out"/>
        <c:minorTickMark val="none"/>
        <c:tickLblPos val="nextTo"/>
        <c:txPr>
          <a:bodyPr rot="-5400000" vert="horz"/>
          <a:lstStyle/>
          <a:p>
            <a:pPr>
              <a:defRPr>
                <a:latin typeface="Arial" pitchFamily="34" charset="0"/>
                <a:cs typeface="Arial" pitchFamily="34" charset="0"/>
              </a:defRPr>
            </a:pPr>
            <a:endParaRPr lang="en-US"/>
          </a:p>
        </c:txPr>
        <c:crossAx val="1549566048"/>
        <c:crosses val="autoZero"/>
        <c:auto val="1"/>
        <c:lblOffset val="100"/>
        <c:baseTimeUnit val="days"/>
        <c:majorUnit val="42.0"/>
        <c:majorTimeUnit val="days"/>
      </c:dateAx>
      <c:valAx>
        <c:axId val="1549566048"/>
        <c:scaling>
          <c:orientation val="minMax"/>
          <c:max val="92000.0"/>
          <c:min val="82000.0"/>
        </c:scaling>
        <c:delete val="0"/>
        <c:axPos val="l"/>
        <c:majorGridlines>
          <c:spPr>
            <a:ln>
              <a:solidFill>
                <a:schemeClr val="bg1">
                  <a:lumMod val="75000"/>
                </a:schemeClr>
              </a:solidFill>
            </a:ln>
          </c:spPr>
        </c:majorGridlines>
        <c:numFmt formatCode="#,##0" sourceLinked="0"/>
        <c:majorTickMark val="out"/>
        <c:minorTickMark val="none"/>
        <c:tickLblPos val="nextTo"/>
        <c:spPr>
          <a:ln>
            <a:solidFill>
              <a:schemeClr val="bg1">
                <a:lumMod val="75000"/>
              </a:schemeClr>
            </a:solidFill>
          </a:ln>
        </c:spPr>
        <c:txPr>
          <a:bodyPr/>
          <a:lstStyle/>
          <a:p>
            <a:pPr>
              <a:defRPr>
                <a:latin typeface="Arial" pitchFamily="34" charset="0"/>
                <a:cs typeface="Arial" pitchFamily="34" charset="0"/>
              </a:defRPr>
            </a:pPr>
            <a:endParaRPr lang="en-US"/>
          </a:p>
        </c:txPr>
        <c:crossAx val="1549497568"/>
        <c:crosses val="autoZero"/>
        <c:crossBetween val="between"/>
      </c:valAx>
    </c:plotArea>
    <c:legend>
      <c:legendPos val="t"/>
      <c:layout>
        <c:manualLayout>
          <c:xMode val="edge"/>
          <c:yMode val="edge"/>
          <c:x val="0.111923291168109"/>
          <c:y val="0.744181400788237"/>
          <c:w val="0.635566844611158"/>
          <c:h val="0.0521397763771479"/>
        </c:manualLayout>
      </c:layout>
      <c:overlay val="0"/>
      <c:spPr>
        <a:solidFill>
          <a:schemeClr val="bg1"/>
        </a:solidFill>
      </c:spPr>
      <c:txPr>
        <a:bodyPr/>
        <a:lstStyle/>
        <a:p>
          <a:pPr>
            <a:defRPr sz="900">
              <a:latin typeface="Arial" pitchFamily="34" charset="0"/>
              <a:cs typeface="Arial" pitchFamily="34" charset="0"/>
            </a:defRPr>
          </a:pPr>
          <a:endParaRPr lang="en-US"/>
        </a:p>
      </c:txPr>
    </c:legend>
    <c:plotVisOnly val="1"/>
    <c:dispBlanksAs val="gap"/>
    <c:showDLblsOverMax val="0"/>
  </c:chart>
  <c:spPr>
    <a:ln>
      <a:solidFill>
        <a:schemeClr val="tx1"/>
      </a:solidFill>
    </a:ln>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0.00921</cdr:x>
      <cdr:y>0.95587</cdr:y>
    </cdr:from>
    <cdr:to>
      <cdr:x>0.70339</cdr:x>
      <cdr:y>0.98846</cdr:y>
    </cdr:to>
    <cdr:sp macro="" textlink="">
      <cdr:nvSpPr>
        <cdr:cNvPr id="2" name="Text Box 2"/>
        <cdr:cNvSpPr txBox="1">
          <a:spLocks xmlns:a="http://schemas.openxmlformats.org/drawingml/2006/main" noChangeArrowheads="1"/>
        </cdr:cNvSpPr>
      </cdr:nvSpPr>
      <cdr:spPr bwMode="auto">
        <a:xfrm xmlns:a="http://schemas.openxmlformats.org/drawingml/2006/main">
          <a:off x="85695" y="5808914"/>
          <a:ext cx="6459058" cy="19805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27432" tIns="22860" rIns="0" bIns="0" anchor="t" upright="1"/>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l" rtl="1">
            <a:defRPr sz="1000"/>
          </a:pPr>
          <a:r>
            <a:rPr lang="en-GB" sz="1000" b="0" i="1" strike="noStrike">
              <a:solidFill>
                <a:srgbClr val="000000"/>
              </a:solidFill>
              <a:latin typeface="Arial"/>
              <a:cs typeface="Arial"/>
            </a:rPr>
            <a:t>Produced by Justice Statistics Analytical Services and Population Strategy, National Operations Group</a:t>
          </a:r>
        </a:p>
      </cdr:txBody>
    </cdr:sp>
  </cdr:relSizeAnchor>
  <cdr:relSizeAnchor xmlns:cdr="http://schemas.openxmlformats.org/drawingml/2006/chartDrawing">
    <cdr:from>
      <cdr:x>0.80255</cdr:x>
      <cdr:y>0.01453</cdr:y>
    </cdr:from>
    <cdr:to>
      <cdr:x>0.99558</cdr:x>
      <cdr:y>0.98547</cdr:y>
    </cdr:to>
    <cdr:sp macro="" textlink="">
      <cdr:nvSpPr>
        <cdr:cNvPr id="12" name="Text Box 1"/>
        <cdr:cNvSpPr txBox="1">
          <a:spLocks xmlns:a="http://schemas.openxmlformats.org/drawingml/2006/main" noChangeArrowheads="1"/>
        </cdr:cNvSpPr>
      </cdr:nvSpPr>
      <cdr:spPr bwMode="auto">
        <a:xfrm xmlns:a="http://schemas.openxmlformats.org/drawingml/2006/main">
          <a:off x="7440441" y="88558"/>
          <a:ext cx="1789581" cy="5918886"/>
        </a:xfrm>
        <a:prstGeom xmlns:a="http://schemas.openxmlformats.org/drawingml/2006/main" prst="rect">
          <a:avLst/>
        </a:prstGeom>
        <a:noFill xmlns:a="http://schemas.openxmlformats.org/drawingml/2006/main"/>
        <a:ln xmlns:a="http://schemas.openxmlformats.org/drawingml/2006/main" w="9525">
          <a:solidFill>
            <a:srgbClr val="000000"/>
          </a:solidFill>
          <a:miter lim="800000"/>
          <a:headEnd/>
          <a:tailEnd/>
        </a:ln>
      </cdr:spPr>
      <cdr:txBody>
        <a:bodyPr xmlns:a="http://schemas.openxmlformats.org/drawingml/2006/main" wrap="square" lIns="72000" tIns="72000" rIns="72000" bIns="72000" anchor="t" upright="1"/>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GB" sz="850" b="1" dirty="0">
              <a:latin typeface="Arial" pitchFamily="34" charset="0"/>
              <a:ea typeface="+mn-ea"/>
              <a:cs typeface="Arial" pitchFamily="34" charset="0"/>
            </a:rPr>
            <a:t>Prison Population Projection Notes</a:t>
          </a:r>
          <a:endParaRPr lang="en-GB" sz="850" dirty="0">
            <a:latin typeface="Arial" pitchFamily="34" charset="0"/>
            <a:cs typeface="Arial" pitchFamily="34" charset="0"/>
          </a:endParaRPr>
        </a:p>
        <a:p xmlns:a="http://schemas.openxmlformats.org/drawingml/2006/main">
          <a:endParaRPr lang="en-GB" sz="850" b="0" dirty="0">
            <a:latin typeface="Arial" pitchFamily="34" charset="0"/>
            <a:ea typeface="+mn-ea"/>
            <a:cs typeface="Arial" pitchFamily="34" charset="0"/>
          </a:endParaRPr>
        </a:p>
        <a:p xmlns:a="http://schemas.openxmlformats.org/drawingml/2006/main">
          <a:r>
            <a:rPr lang="en-GB" sz="850" b="0" dirty="0">
              <a:latin typeface="Arial" pitchFamily="34" charset="0"/>
              <a:ea typeface="+mn-ea"/>
              <a:cs typeface="Arial" pitchFamily="34" charset="0"/>
            </a:rPr>
            <a:t>The chart shows the</a:t>
          </a:r>
          <a:r>
            <a:rPr lang="en-GB" sz="850" b="0" baseline="0" dirty="0">
              <a:latin typeface="Arial" pitchFamily="34" charset="0"/>
              <a:ea typeface="+mn-ea"/>
              <a:cs typeface="Arial" pitchFamily="34" charset="0"/>
            </a:rPr>
            <a:t> July </a:t>
          </a:r>
          <a:r>
            <a:rPr lang="en-GB" sz="850" b="0" dirty="0">
              <a:latin typeface="Arial" pitchFamily="34" charset="0"/>
              <a:ea typeface="+mn-ea"/>
              <a:cs typeface="Arial" pitchFamily="34" charset="0"/>
            </a:rPr>
            <a:t>2017 prison population projection. These projections are for </a:t>
          </a:r>
          <a:r>
            <a:rPr lang="en-GB" sz="850" b="0" u="sng" dirty="0">
              <a:latin typeface="Arial" pitchFamily="34" charset="0"/>
              <a:ea typeface="+mn-ea"/>
              <a:cs typeface="Arial" pitchFamily="34" charset="0"/>
            </a:rPr>
            <a:t>internal use only.</a:t>
          </a:r>
          <a:endParaRPr lang="en-GB" sz="850" dirty="0">
            <a:latin typeface="Arial" pitchFamily="34" charset="0"/>
            <a:cs typeface="Arial" pitchFamily="34" charset="0"/>
          </a:endParaRPr>
        </a:p>
        <a:p xmlns:a="http://schemas.openxmlformats.org/drawingml/2006/main">
          <a:r>
            <a:rPr lang="en-GB" sz="850" b="0" dirty="0">
              <a:latin typeface="Arial" pitchFamily="34" charset="0"/>
              <a:ea typeface="+mn-ea"/>
              <a:cs typeface="Arial" pitchFamily="34" charset="0"/>
            </a:rPr>
            <a:t>  </a:t>
          </a:r>
          <a:endParaRPr lang="en-GB" sz="850" dirty="0">
            <a:latin typeface="Arial" pitchFamily="34" charset="0"/>
            <a:cs typeface="Arial" pitchFamily="34" charset="0"/>
          </a:endParaRPr>
        </a:p>
        <a:p xmlns:a="http://schemas.openxmlformats.org/drawingml/2006/main">
          <a:pPr eaLnBrk="1" fontAlgn="auto" latinLnBrk="0" hangingPunct="1"/>
          <a:r>
            <a:rPr lang="en-GB" sz="850" b="0" dirty="0">
              <a:latin typeface="Arial" pitchFamily="34" charset="0"/>
              <a:ea typeface="+mn-ea"/>
              <a:cs typeface="Arial" pitchFamily="34" charset="0"/>
            </a:rPr>
            <a:t>The July 2017 projection was produced as part of the regular quarterly cycle of updates. July 2017 projections take account of long-term trends in sentencing and the impacts of policy and operational changes with  an agreed implementation timetable. Policies and operational changes accounted for include measures as part of the Criminal Justice &amp; Courts Bill and the Serious Crime Bill, the changes made for managing prisoners with an ‘abscond history’, the impact of TR on the recall population, and expected impact of both EU Prisoner Transfer Agreement and Schengen Information System II (SIS II) coming online.</a:t>
          </a:r>
          <a:endParaRPr lang="en-GB" sz="850" dirty="0">
            <a:latin typeface="Arial" pitchFamily="34" charset="0"/>
            <a:cs typeface="Arial" pitchFamily="34" charset="0"/>
          </a:endParaRPr>
        </a:p>
        <a:p xmlns:a="http://schemas.openxmlformats.org/drawingml/2006/main">
          <a:endParaRPr lang="en-GB" sz="850" dirty="0">
            <a:latin typeface="Arial" pitchFamily="34" charset="0"/>
            <a:ea typeface="+mn-ea"/>
            <a:cs typeface="Arial" pitchFamily="34" charset="0"/>
          </a:endParaRPr>
        </a:p>
        <a:p xmlns:a="http://schemas.openxmlformats.org/drawingml/2006/main">
          <a:r>
            <a:rPr lang="en-GB" sz="850" b="1" dirty="0">
              <a:latin typeface="Arial" pitchFamily="34" charset="0"/>
              <a:ea typeface="+mn-ea"/>
              <a:cs typeface="Arial" pitchFamily="34" charset="0"/>
            </a:rPr>
            <a:t>Capacity</a:t>
          </a:r>
          <a:r>
            <a:rPr lang="en-GB" sz="850" dirty="0">
              <a:latin typeface="Arial" pitchFamily="34" charset="0"/>
              <a:ea typeface="+mn-ea"/>
              <a:cs typeface="Arial" pitchFamily="34" charset="0"/>
            </a:rPr>
            <a:t> </a:t>
          </a:r>
          <a:endParaRPr lang="en-GB" sz="850" dirty="0">
            <a:latin typeface="Arial" pitchFamily="34" charset="0"/>
            <a:cs typeface="Arial" pitchFamily="34" charset="0"/>
          </a:endParaRPr>
        </a:p>
        <a:p xmlns:a="http://schemas.openxmlformats.org/drawingml/2006/main">
          <a:endParaRPr lang="en-GB" sz="850" dirty="0">
            <a:latin typeface="Arial" pitchFamily="34" charset="0"/>
            <a:ea typeface="+mn-ea"/>
            <a:cs typeface="Arial" pitchFamily="34" charset="0"/>
          </a:endParaRPr>
        </a:p>
        <a:p xmlns:a="http://schemas.openxmlformats.org/drawingml/2006/main">
          <a:r>
            <a:rPr lang="en-GB" sz="850" dirty="0">
              <a:latin typeface="Arial" pitchFamily="34" charset="0"/>
              <a:ea typeface="+mn-ea"/>
              <a:cs typeface="Arial" pitchFamily="34" charset="0"/>
            </a:rPr>
            <a:t>Useable Operational Capacity is the total capacity of all prisons less an operating margin of 2,000 places. </a:t>
          </a:r>
        </a:p>
        <a:p xmlns:a="http://schemas.openxmlformats.org/drawingml/2006/main">
          <a:endParaRPr lang="en-GB" sz="850" dirty="0">
            <a:latin typeface="Arial" pitchFamily="34" charset="0"/>
            <a:cs typeface="Arial" pitchFamily="34" charset="0"/>
          </a:endParaRPr>
        </a:p>
        <a:p xmlns:a="http://schemas.openxmlformats.org/drawingml/2006/main">
          <a:r>
            <a:rPr lang="en-GB" sz="850" dirty="0">
              <a:latin typeface="Arial" pitchFamily="34" charset="0"/>
              <a:ea typeface="+mn-ea"/>
              <a:cs typeface="Arial" pitchFamily="34" charset="0"/>
            </a:rPr>
            <a:t>The useable operational capacity forecast includes the impact of all capacity projects, maintenance work and operational changes to the use of places that are currently known and have sufficiently certain dates to include.</a:t>
          </a:r>
          <a:endParaRPr lang="en-GB" sz="850" dirty="0">
            <a:latin typeface="Arial" pitchFamily="34" charset="0"/>
            <a:cs typeface="Arial" pitchFamily="34" charset="0"/>
          </a:endParaRPr>
        </a:p>
        <a:p xmlns:a="http://schemas.openxmlformats.org/drawingml/2006/main">
          <a:pPr rtl="1"/>
          <a:endParaRPr lang="en-GB" sz="850" b="0" i="0" dirty="0">
            <a:latin typeface="Calibri"/>
            <a:ea typeface="+mn-ea"/>
            <a:cs typeface="+mn-cs"/>
          </a:endParaRPr>
        </a:p>
        <a:p xmlns:a="http://schemas.openxmlformats.org/drawingml/2006/main">
          <a:pPr algn="l" rtl="1">
            <a:defRPr sz="1000"/>
          </a:pPr>
          <a:endParaRPr lang="en-GB" sz="850" b="0" i="0" strike="noStrike" dirty="0">
            <a:solidFill>
              <a:srgbClr val="000000"/>
            </a:solidFill>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94CA4-B253-EE43-BE4C-36297D6B6D7A}" type="datetimeFigureOut">
              <a:rPr lang="en-GB" smtClean="0"/>
              <a:t>22/08/2017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7161E7-BBE7-A148-AEC7-537D75AB48F3}" type="slidenum">
              <a:rPr lang="en-GB" smtClean="0"/>
              <a:t>‹#›</a:t>
            </a:fld>
            <a:endParaRPr lang="en-GB"/>
          </a:p>
        </p:txBody>
      </p:sp>
    </p:spTree>
    <p:extLst>
      <p:ext uri="{BB962C8B-B14F-4D97-AF65-F5344CB8AC3E}">
        <p14:creationId xmlns:p14="http://schemas.microsoft.com/office/powerpoint/2010/main" val="1406095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Legal highs.</a:t>
            </a:r>
            <a:r>
              <a:rPr lang="en-US" baseline="0" dirty="0" smtClean="0"/>
              <a:t>  Catapults for delivery </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34301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Hull – Typical city centre Victorian Prison.  Opened</a:t>
            </a:r>
            <a:r>
              <a:rPr lang="en-US" baseline="0" dirty="0" smtClean="0"/>
              <a:t> 1870.  Panopticon design with modern buildings infilled between wings</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40845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Recycling workshop</a:t>
            </a:r>
            <a:endParaRPr lang="en-GB" dirty="0"/>
          </a:p>
        </p:txBody>
      </p:sp>
      <p:sp>
        <p:nvSpPr>
          <p:cNvPr id="4" name="Slide Number Placeholder 3"/>
          <p:cNvSpPr>
            <a:spLocks noGrp="1"/>
          </p:cNvSpPr>
          <p:nvPr>
            <p:ph type="sldNum" sz="quarter" idx="10"/>
          </p:nvPr>
        </p:nvSpPr>
        <p:spPr/>
        <p:txBody>
          <a:bodyPr/>
          <a:lstStyle/>
          <a:p>
            <a:fld id="{65DBFB7B-7960-F64C-919D-016200E97F44}" type="slidenum">
              <a:rPr lang="en-GB" smtClean="0"/>
              <a:t>10</a:t>
            </a:fld>
            <a:endParaRPr lang="en-GB" dirty="0"/>
          </a:p>
        </p:txBody>
      </p:sp>
    </p:spTree>
    <p:extLst>
      <p:ext uri="{BB962C8B-B14F-4D97-AF65-F5344CB8AC3E}">
        <p14:creationId xmlns:p14="http://schemas.microsoft.com/office/powerpoint/2010/main" val="1606358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Hull – two person cell</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816923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Colour</a:t>
            </a:r>
            <a:endParaRPr lang="en-GB" dirty="0"/>
          </a:p>
        </p:txBody>
      </p:sp>
      <p:sp>
        <p:nvSpPr>
          <p:cNvPr id="4" name="Slide Number Placeholder 3"/>
          <p:cNvSpPr>
            <a:spLocks noGrp="1"/>
          </p:cNvSpPr>
          <p:nvPr>
            <p:ph type="sldNum" sz="quarter" idx="10"/>
          </p:nvPr>
        </p:nvSpPr>
        <p:spPr/>
        <p:txBody>
          <a:bodyPr/>
          <a:lstStyle/>
          <a:p>
            <a:fld id="{65DBFB7B-7960-F64C-919D-016200E97F44}" type="slidenum">
              <a:rPr lang="en-GB" smtClean="0"/>
              <a:t>20</a:t>
            </a:fld>
            <a:endParaRPr lang="en-GB" dirty="0"/>
          </a:p>
        </p:txBody>
      </p:sp>
    </p:spTree>
    <p:extLst>
      <p:ext uri="{BB962C8B-B14F-4D97-AF65-F5344CB8AC3E}">
        <p14:creationId xmlns:p14="http://schemas.microsoft.com/office/powerpoint/2010/main" val="1914701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Nottingham – Rebuilt 2010.  Single cell.</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816687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Pentonville – Occupied cell</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182718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Pentonville – Occupied cell</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941442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Pentonville – First night cell ready for use</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10427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Pentonville</a:t>
            </a:r>
            <a:r>
              <a:rPr lang="en-US" baseline="0" dirty="0" smtClean="0"/>
              <a:t> - - Outside a win</a:t>
            </a:r>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507874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HMP Pentonville – Prisoner calendar</a:t>
            </a:r>
          </a:p>
          <a:p>
            <a:r>
              <a:rPr lang="en-US" dirty="0" smtClean="0"/>
              <a:t>Time out of cell:  </a:t>
            </a:r>
          </a:p>
          <a:p>
            <a:r>
              <a:rPr lang="en-US" dirty="0" smtClean="0"/>
              <a:t>Cat B _ More than 10 hours week days 6%; Less than 2 hours</a:t>
            </a:r>
            <a:r>
              <a:rPr lang="en-US" baseline="0" dirty="0" smtClean="0"/>
              <a:t> 31%</a:t>
            </a:r>
            <a:endParaRPr lang="en-US" dirty="0" smtClean="0"/>
          </a:p>
          <a:p>
            <a:r>
              <a:rPr lang="en-US" dirty="0" smtClean="0"/>
              <a:t>Cat C Trainers -More than 10 hours</a:t>
            </a:r>
            <a:r>
              <a:rPr lang="en-US" baseline="0" dirty="0" smtClean="0"/>
              <a:t> 17%; Less than 2 8%</a:t>
            </a:r>
          </a:p>
          <a:p>
            <a:r>
              <a:rPr lang="en-US" baseline="0" dirty="0" smtClean="0"/>
              <a:t>Open Prison – More than 10 hours 61%; Less than 2</a:t>
            </a:r>
            <a:r>
              <a:rPr lang="en-US" dirty="0" smtClean="0"/>
              <a:t> 2%</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7DD29D7-C468-0D48-94A3-B43FFF8F05DE}"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752190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DBFB7B-7960-F64C-919D-016200E97F44}" type="slidenum">
              <a:rPr lang="en-GB" smtClean="0"/>
              <a:t>28</a:t>
            </a:fld>
            <a:endParaRPr lang="en-GB" dirty="0"/>
          </a:p>
        </p:txBody>
      </p:sp>
    </p:spTree>
    <p:extLst>
      <p:ext uri="{BB962C8B-B14F-4D97-AF65-F5344CB8AC3E}">
        <p14:creationId xmlns:p14="http://schemas.microsoft.com/office/powerpoint/2010/main" val="1944143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8/22/17</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8/22/17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8/22/17</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8/22/17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8/22/17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8/22/17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8/22/17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8/22/17</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8/22/17</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8/22/17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8/22/17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8/22/17</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4530" y="1788454"/>
            <a:ext cx="9477632" cy="2098226"/>
          </a:xfrm>
        </p:spPr>
        <p:txBody>
          <a:bodyPr anchor="ctr"/>
          <a:lstStyle/>
          <a:p>
            <a:pPr>
              <a:spcAft>
                <a:spcPts val="1800"/>
              </a:spcAft>
            </a:pPr>
            <a:r>
              <a:rPr lang="en-GB" sz="5400" b="1" dirty="0" smtClean="0">
                <a:solidFill>
                  <a:schemeClr val="accent6">
                    <a:lumMod val="50000"/>
                  </a:schemeClr>
                </a:solidFill>
              </a:rPr>
              <a:t>EXPERTS BY EXPERIENCE?</a:t>
            </a:r>
            <a:br>
              <a:rPr lang="en-GB" sz="5400" b="1" dirty="0" smtClean="0">
                <a:solidFill>
                  <a:schemeClr val="accent6">
                    <a:lumMod val="50000"/>
                  </a:schemeClr>
                </a:solidFill>
              </a:rPr>
            </a:br>
            <a:r>
              <a:rPr lang="en-GB" sz="1800" b="1" dirty="0" smtClean="0">
                <a:solidFill>
                  <a:schemeClr val="accent6">
                    <a:lumMod val="50000"/>
                  </a:schemeClr>
                </a:solidFill>
              </a:rPr>
              <a:t/>
            </a:r>
            <a:br>
              <a:rPr lang="en-GB" sz="1800" b="1" dirty="0" smtClean="0">
                <a:solidFill>
                  <a:schemeClr val="accent6">
                    <a:lumMod val="50000"/>
                  </a:schemeClr>
                </a:solidFill>
              </a:rPr>
            </a:br>
            <a:r>
              <a:rPr lang="en-GB" sz="2400" b="1" dirty="0" smtClean="0">
                <a:solidFill>
                  <a:schemeClr val="accent6">
                    <a:lumMod val="50000"/>
                  </a:schemeClr>
                </a:solidFill>
              </a:rPr>
              <a:t>prisoners as researchers - Ethical and practical problems </a:t>
            </a:r>
            <a:r>
              <a:rPr lang="en-GB" sz="4000" dirty="0" smtClean="0">
                <a:solidFill>
                  <a:schemeClr val="accent6">
                    <a:lumMod val="50000"/>
                  </a:schemeClr>
                </a:solidFill>
              </a:rPr>
              <a:t/>
            </a:r>
            <a:br>
              <a:rPr lang="en-GB" sz="4000" dirty="0" smtClean="0">
                <a:solidFill>
                  <a:schemeClr val="accent6">
                    <a:lumMod val="50000"/>
                  </a:schemeClr>
                </a:solidFill>
              </a:rPr>
            </a:br>
            <a:endParaRPr lang="en-GB" sz="4000" dirty="0">
              <a:solidFill>
                <a:schemeClr val="accent6">
                  <a:lumMod val="50000"/>
                </a:schemeClr>
              </a:solidFill>
            </a:endParaRPr>
          </a:p>
        </p:txBody>
      </p:sp>
      <p:sp>
        <p:nvSpPr>
          <p:cNvPr id="3" name="Subtitle 2"/>
          <p:cNvSpPr>
            <a:spLocks noGrp="1"/>
          </p:cNvSpPr>
          <p:nvPr>
            <p:ph type="subTitle" idx="1"/>
          </p:nvPr>
        </p:nvSpPr>
        <p:spPr>
          <a:xfrm>
            <a:off x="2162432" y="3793523"/>
            <a:ext cx="8649730" cy="1828801"/>
          </a:xfrm>
        </p:spPr>
        <p:txBody>
          <a:bodyPr>
            <a:normAutofit fontScale="85000" lnSpcReduction="10000"/>
          </a:bodyPr>
          <a:lstStyle/>
          <a:p>
            <a:pPr algn="r"/>
            <a:r>
              <a:rPr lang="en-GB" sz="1900" b="1" dirty="0"/>
              <a:t>Professor Nick Hardwick</a:t>
            </a:r>
          </a:p>
          <a:p>
            <a:pPr algn="r"/>
            <a:r>
              <a:rPr lang="en-GB" sz="1900" b="1" dirty="0"/>
              <a:t>Royal Holloway University of London</a:t>
            </a:r>
          </a:p>
          <a:p>
            <a:pPr algn="r"/>
            <a:endParaRPr lang="en-GB" sz="1700" dirty="0" smtClean="0"/>
          </a:p>
          <a:p>
            <a:pPr algn="r"/>
            <a:endParaRPr lang="en-GB" sz="1700" dirty="0" smtClean="0"/>
          </a:p>
          <a:p>
            <a:pPr algn="r"/>
            <a:r>
              <a:rPr lang="en-GB" sz="1400" dirty="0" smtClean="0"/>
              <a:t>Mapping </a:t>
            </a:r>
            <a:r>
              <a:rPr lang="en-GB" sz="1400" dirty="0"/>
              <a:t>the transformative potential of participatory styles of research </a:t>
            </a:r>
            <a:r>
              <a:rPr lang="en-GB" sz="1400" dirty="0" smtClean="0"/>
              <a:t>with </a:t>
            </a:r>
            <a:r>
              <a:rPr lang="en-GB" sz="1400" dirty="0"/>
              <a:t>vulnerable, marginalised and/or hard-to-reach groups </a:t>
            </a:r>
          </a:p>
          <a:p>
            <a:pPr algn="r"/>
            <a:endParaRPr lang="en-GB" sz="1400" dirty="0" smtClean="0"/>
          </a:p>
          <a:p>
            <a:pPr algn="r"/>
            <a:r>
              <a:rPr lang="en-GB" sz="1400" dirty="0" smtClean="0"/>
              <a:t>Independent </a:t>
            </a:r>
            <a:r>
              <a:rPr lang="en-GB" sz="1400" dirty="0"/>
              <a:t>Social Research Foundation (ISRF) Research Residential</a:t>
            </a:r>
          </a:p>
          <a:p>
            <a:pPr algn="r"/>
            <a:r>
              <a:rPr lang="en-GB" sz="1400" dirty="0" err="1"/>
              <a:t>Girton</a:t>
            </a:r>
            <a:r>
              <a:rPr lang="en-GB" sz="1400" dirty="0"/>
              <a:t> College, Cambridge, 20-25th August 2017</a:t>
            </a:r>
          </a:p>
          <a:p>
            <a:pPr algn="r"/>
            <a:endParaRPr lang="en-GB" dirty="0" smtClean="0"/>
          </a:p>
          <a:p>
            <a:pPr algn="r"/>
            <a:endParaRPr lang="en-GB" dirty="0"/>
          </a:p>
        </p:txBody>
      </p:sp>
    </p:spTree>
    <p:extLst>
      <p:ext uri="{BB962C8B-B14F-4D97-AF65-F5344CB8AC3E}">
        <p14:creationId xmlns:p14="http://schemas.microsoft.com/office/powerpoint/2010/main" val="247721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014214"/>
          </a:xfrm>
        </p:spPr>
        <p:txBody>
          <a:bodyPr>
            <a:normAutofit/>
          </a:bodyPr>
          <a:lstStyle/>
          <a:p>
            <a:r>
              <a:rPr lang="en-GB" b="1" dirty="0" smtClean="0">
                <a:solidFill>
                  <a:schemeClr val="accent6">
                    <a:lumMod val="50000"/>
                  </a:schemeClr>
                </a:solidFill>
              </a:rPr>
              <a:t>Prison population and staff</a:t>
            </a:r>
            <a:endParaRPr lang="en-GB" b="1" dirty="0">
              <a:solidFill>
                <a:schemeClr val="accent6">
                  <a:lumMod val="50000"/>
                </a:schemeClr>
              </a:solidFill>
            </a:endParaRPr>
          </a:p>
        </p:txBody>
      </p:sp>
      <p:sp>
        <p:nvSpPr>
          <p:cNvPr id="3" name="Content Placeholder 2"/>
          <p:cNvSpPr>
            <a:spLocks noGrp="1"/>
          </p:cNvSpPr>
          <p:nvPr>
            <p:ph idx="1"/>
          </p:nvPr>
        </p:nvSpPr>
        <p:spPr>
          <a:xfrm>
            <a:off x="1013255" y="1700014"/>
            <a:ext cx="10700950" cy="4167386"/>
          </a:xfrm>
        </p:spPr>
        <p:txBody>
          <a:bodyPr>
            <a:normAutofit fontScale="92500"/>
          </a:bodyPr>
          <a:lstStyle/>
          <a:p>
            <a:pPr>
              <a:lnSpc>
                <a:spcPct val="150000"/>
              </a:lnSpc>
            </a:pPr>
            <a:r>
              <a:rPr lang="en-GB" sz="3600" b="1" i="1" dirty="0" smtClean="0"/>
              <a:t>Prison population</a:t>
            </a:r>
            <a:r>
              <a:rPr lang="en-GB" sz="3600" dirty="0" smtClean="0"/>
              <a:t>: 				</a:t>
            </a:r>
            <a:r>
              <a:rPr lang="en-GB" sz="3600" b="1" dirty="0" smtClean="0"/>
              <a:t>86,368 </a:t>
            </a:r>
            <a:r>
              <a:rPr lang="en-GB" sz="3600" dirty="0" smtClean="0"/>
              <a:t> </a:t>
            </a:r>
          </a:p>
          <a:p>
            <a:pPr marL="406400" indent="0">
              <a:lnSpc>
                <a:spcPct val="150000"/>
              </a:lnSpc>
              <a:buNone/>
            </a:pPr>
            <a:r>
              <a:rPr lang="en-GB" sz="3600" b="1" i="1" dirty="0" smtClean="0"/>
              <a:t>Operational capacity</a:t>
            </a:r>
            <a:r>
              <a:rPr lang="en-GB" sz="3600" dirty="0" smtClean="0"/>
              <a:t>: 				</a:t>
            </a:r>
            <a:r>
              <a:rPr lang="en-GB" sz="3600" b="1" dirty="0" smtClean="0"/>
              <a:t>87,201 (99.04%)</a:t>
            </a:r>
          </a:p>
          <a:p>
            <a:pPr>
              <a:lnSpc>
                <a:spcPct val="150000"/>
              </a:lnSpc>
            </a:pPr>
            <a:r>
              <a:rPr lang="en-GB" sz="3600" b="1" i="1" dirty="0" smtClean="0"/>
              <a:t>Number of prisons overcrowded: 		</a:t>
            </a:r>
            <a:r>
              <a:rPr lang="en-GB" sz="3600" b="1" dirty="0" smtClean="0"/>
              <a:t>80/69%</a:t>
            </a:r>
            <a:endParaRPr lang="en-GB" sz="3600" b="1" i="1" dirty="0" smtClean="0"/>
          </a:p>
          <a:p>
            <a:pPr>
              <a:lnSpc>
                <a:spcPct val="150000"/>
              </a:lnSpc>
            </a:pPr>
            <a:r>
              <a:rPr lang="en-GB" sz="3600" b="1" i="1" dirty="0" smtClean="0"/>
              <a:t>Reduction in staff Mar ‘10 to Jun ‘17</a:t>
            </a:r>
            <a:r>
              <a:rPr lang="en-GB" sz="3600" dirty="0" smtClean="0"/>
              <a:t>: 	</a:t>
            </a:r>
            <a:r>
              <a:rPr lang="en-GB" sz="3600" b="1" dirty="0" smtClean="0"/>
              <a:t>9,753/22%</a:t>
            </a:r>
          </a:p>
          <a:p>
            <a:endParaRPr lang="en-GB" sz="3600" dirty="0"/>
          </a:p>
          <a:p>
            <a:endParaRPr lang="en-GB"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2013191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1070783896"/>
              </p:ext>
            </p:extLst>
          </p:nvPr>
        </p:nvGraphicFramePr>
        <p:xfrm>
          <a:off x="1605642" y="366486"/>
          <a:ext cx="9425803" cy="6096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23587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881556" y="232228"/>
            <a:ext cx="4648614" cy="6509657"/>
          </a:xfrm>
          <a:prstGeom prst="rect">
            <a:avLst/>
          </a:prstGeom>
          <a:ln w="28575">
            <a:solidFill>
              <a:schemeClr val="tx1"/>
            </a:solidFill>
          </a:ln>
        </p:spPr>
      </p:pic>
    </p:spTree>
    <p:extLst>
      <p:ext uri="{BB962C8B-B14F-4D97-AF65-F5344CB8AC3E}">
        <p14:creationId xmlns:p14="http://schemas.microsoft.com/office/powerpoint/2010/main" val="16730436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800"/>
            <a:ext cx="9978571" cy="1485900"/>
          </a:xfrm>
        </p:spPr>
        <p:txBody>
          <a:bodyPr>
            <a:noAutofit/>
          </a:bodyPr>
          <a:lstStyle/>
          <a:p>
            <a:r>
              <a:rPr lang="en-US" sz="4000" b="1" dirty="0">
                <a:solidFill>
                  <a:schemeClr val="accent6">
                    <a:lumMod val="50000"/>
                  </a:schemeClr>
                </a:solidFill>
                <a:latin typeface="+mn-lt"/>
              </a:rPr>
              <a:t>M</a:t>
            </a:r>
            <a:r>
              <a:rPr lang="en-US" sz="4000" b="1" dirty="0" smtClean="0">
                <a:solidFill>
                  <a:schemeClr val="accent6">
                    <a:lumMod val="50000"/>
                  </a:schemeClr>
                </a:solidFill>
                <a:latin typeface="+mn-lt"/>
              </a:rPr>
              <a:t>ost recent twelve month prison safety data </a:t>
            </a:r>
            <a:br>
              <a:rPr lang="en-US" sz="4000" b="1" dirty="0" smtClean="0">
                <a:solidFill>
                  <a:schemeClr val="accent6">
                    <a:lumMod val="50000"/>
                  </a:schemeClr>
                </a:solidFill>
                <a:latin typeface="+mn-lt"/>
              </a:rPr>
            </a:br>
            <a:r>
              <a:rPr lang="en-US" sz="4000" b="1" dirty="0" smtClean="0">
                <a:solidFill>
                  <a:schemeClr val="accent6">
                    <a:lumMod val="50000"/>
                  </a:schemeClr>
                </a:solidFill>
                <a:latin typeface="+mn-lt"/>
              </a:rPr>
              <a:t>compared with June 2007</a:t>
            </a:r>
            <a:endParaRPr lang="en-US" sz="4000" b="1" dirty="0">
              <a:solidFill>
                <a:schemeClr val="accent6">
                  <a:lumMod val="50000"/>
                </a:schemeClr>
              </a:solidFill>
              <a:latin typeface="+mn-lt"/>
            </a:endParaRPr>
          </a:p>
        </p:txBody>
      </p:sp>
      <p:sp>
        <p:nvSpPr>
          <p:cNvPr id="3" name="Content Placeholder 2"/>
          <p:cNvSpPr>
            <a:spLocks noGrp="1"/>
          </p:cNvSpPr>
          <p:nvPr>
            <p:ph idx="1"/>
          </p:nvPr>
        </p:nvSpPr>
        <p:spPr>
          <a:xfrm>
            <a:off x="1371600" y="2031999"/>
            <a:ext cx="9601200" cy="4339771"/>
          </a:xfrm>
        </p:spPr>
        <p:txBody>
          <a:bodyPr>
            <a:normAutofit fontScale="92500" lnSpcReduction="10000"/>
          </a:bodyPr>
          <a:lstStyle/>
          <a:p>
            <a:pPr lvl="0"/>
            <a:r>
              <a:rPr lang="en-GB" sz="2800" b="1" dirty="0" smtClean="0">
                <a:solidFill>
                  <a:srgbClr val="FF0000"/>
                </a:solidFill>
              </a:rPr>
              <a:t>316</a:t>
            </a:r>
            <a:r>
              <a:rPr lang="en-GB" sz="2400" dirty="0" smtClean="0">
                <a:solidFill>
                  <a:schemeClr val="tx1"/>
                </a:solidFill>
              </a:rPr>
              <a:t> </a:t>
            </a:r>
            <a:r>
              <a:rPr lang="en-GB" sz="2400" dirty="0">
                <a:solidFill>
                  <a:schemeClr val="tx1"/>
                </a:solidFill>
              </a:rPr>
              <a:t>deaths in prison custody, </a:t>
            </a:r>
            <a:r>
              <a:rPr lang="en-GB" sz="2400" b="1" dirty="0">
                <a:solidFill>
                  <a:srgbClr val="FF0000"/>
                </a:solidFill>
              </a:rPr>
              <a:t>up </a:t>
            </a:r>
            <a:r>
              <a:rPr lang="en-GB" sz="2400" b="1" dirty="0" smtClean="0">
                <a:solidFill>
                  <a:srgbClr val="FF0000"/>
                </a:solidFill>
              </a:rPr>
              <a:t>78%</a:t>
            </a:r>
            <a:endParaRPr lang="en-US" sz="2400" b="1" dirty="0">
              <a:solidFill>
                <a:srgbClr val="FF0000"/>
              </a:solidFill>
            </a:endParaRPr>
          </a:p>
          <a:p>
            <a:pPr lvl="0"/>
            <a:r>
              <a:rPr lang="en-GB" sz="2800" b="1" dirty="0" smtClean="0">
                <a:solidFill>
                  <a:srgbClr val="FF0000"/>
                </a:solidFill>
              </a:rPr>
              <a:t>97</a:t>
            </a:r>
            <a:r>
              <a:rPr lang="en-GB" sz="2400" dirty="0" smtClean="0">
                <a:solidFill>
                  <a:schemeClr val="tx1"/>
                </a:solidFill>
              </a:rPr>
              <a:t> </a:t>
            </a:r>
            <a:r>
              <a:rPr lang="en-GB" sz="2400" dirty="0">
                <a:solidFill>
                  <a:schemeClr val="tx1"/>
                </a:solidFill>
              </a:rPr>
              <a:t>apparent self-inflicted deaths, </a:t>
            </a:r>
            <a:r>
              <a:rPr lang="en-GB" sz="2400" b="1" dirty="0">
                <a:solidFill>
                  <a:srgbClr val="FF0000"/>
                </a:solidFill>
              </a:rPr>
              <a:t>up </a:t>
            </a:r>
            <a:r>
              <a:rPr lang="en-GB" sz="2400" b="1" dirty="0" smtClean="0">
                <a:solidFill>
                  <a:srgbClr val="FF0000"/>
                </a:solidFill>
              </a:rPr>
              <a:t>23%</a:t>
            </a:r>
            <a:endParaRPr lang="en-US" sz="2400" b="1" dirty="0">
              <a:solidFill>
                <a:srgbClr val="FF0000"/>
              </a:solidFill>
            </a:endParaRPr>
          </a:p>
          <a:p>
            <a:pPr lvl="0"/>
            <a:r>
              <a:rPr lang="en-GB" sz="2800" b="1" dirty="0">
                <a:solidFill>
                  <a:srgbClr val="FF0000"/>
                </a:solidFill>
              </a:rPr>
              <a:t>2</a:t>
            </a:r>
            <a:r>
              <a:rPr lang="en-GB" sz="2400" dirty="0" smtClean="0">
                <a:solidFill>
                  <a:schemeClr val="tx1"/>
                </a:solidFill>
              </a:rPr>
              <a:t> homicides, no increase</a:t>
            </a:r>
            <a:endParaRPr lang="en-US" sz="2400" b="1" dirty="0">
              <a:solidFill>
                <a:srgbClr val="FF0000"/>
              </a:solidFill>
            </a:endParaRPr>
          </a:p>
          <a:p>
            <a:pPr lvl="0"/>
            <a:r>
              <a:rPr lang="en-GB" sz="2800" b="1" dirty="0" smtClean="0">
                <a:solidFill>
                  <a:srgbClr val="FF0000"/>
                </a:solidFill>
              </a:rPr>
              <a:t>40,414</a:t>
            </a:r>
            <a:r>
              <a:rPr lang="en-GB" sz="2400" dirty="0" smtClean="0">
                <a:solidFill>
                  <a:schemeClr val="tx1"/>
                </a:solidFill>
              </a:rPr>
              <a:t> </a:t>
            </a:r>
            <a:r>
              <a:rPr lang="en-GB" sz="2400" dirty="0">
                <a:solidFill>
                  <a:schemeClr val="tx1"/>
                </a:solidFill>
              </a:rPr>
              <a:t>reported incidents of self-harm, </a:t>
            </a:r>
            <a:r>
              <a:rPr lang="en-GB" sz="2400" b="1" dirty="0">
                <a:solidFill>
                  <a:srgbClr val="FF0000"/>
                </a:solidFill>
              </a:rPr>
              <a:t>up </a:t>
            </a:r>
            <a:r>
              <a:rPr lang="en-GB" sz="2400" b="1" dirty="0" smtClean="0">
                <a:solidFill>
                  <a:srgbClr val="FF0000"/>
                </a:solidFill>
              </a:rPr>
              <a:t>74%</a:t>
            </a:r>
            <a:endParaRPr lang="en-US" sz="2400" b="1" dirty="0">
              <a:solidFill>
                <a:srgbClr val="FF0000"/>
              </a:solidFill>
            </a:endParaRPr>
          </a:p>
          <a:p>
            <a:pPr lvl="0"/>
            <a:r>
              <a:rPr lang="en-GB" sz="2800" b="1" dirty="0" smtClean="0">
                <a:solidFill>
                  <a:srgbClr val="FF0000"/>
                </a:solidFill>
              </a:rPr>
              <a:t>11,010 </a:t>
            </a:r>
            <a:r>
              <a:rPr lang="en-GB" sz="2400" dirty="0" smtClean="0">
                <a:solidFill>
                  <a:schemeClr val="tx1"/>
                </a:solidFill>
              </a:rPr>
              <a:t>prisoners </a:t>
            </a:r>
            <a:r>
              <a:rPr lang="en-GB" sz="2400" dirty="0">
                <a:solidFill>
                  <a:schemeClr val="tx1"/>
                </a:solidFill>
              </a:rPr>
              <a:t>self-harmed, </a:t>
            </a:r>
            <a:r>
              <a:rPr lang="en-GB" sz="2400" b="1" dirty="0">
                <a:solidFill>
                  <a:srgbClr val="FF0000"/>
                </a:solidFill>
              </a:rPr>
              <a:t>up </a:t>
            </a:r>
            <a:r>
              <a:rPr lang="en-GB" sz="2400" b="1" dirty="0" smtClean="0">
                <a:solidFill>
                  <a:srgbClr val="FF0000"/>
                </a:solidFill>
              </a:rPr>
              <a:t>57%</a:t>
            </a:r>
            <a:endParaRPr lang="en-US" sz="2400" b="1" dirty="0">
              <a:solidFill>
                <a:srgbClr val="FF0000"/>
              </a:solidFill>
            </a:endParaRPr>
          </a:p>
          <a:p>
            <a:pPr lvl="0"/>
            <a:r>
              <a:rPr lang="en-GB" sz="2800" b="1" dirty="0" smtClean="0">
                <a:solidFill>
                  <a:srgbClr val="FF0000"/>
                </a:solidFill>
              </a:rPr>
              <a:t>26,643</a:t>
            </a:r>
            <a:r>
              <a:rPr lang="en-GB" sz="2400" dirty="0" smtClean="0">
                <a:solidFill>
                  <a:schemeClr val="tx1"/>
                </a:solidFill>
              </a:rPr>
              <a:t> </a:t>
            </a:r>
            <a:r>
              <a:rPr lang="en-GB" sz="2400" dirty="0">
                <a:solidFill>
                  <a:schemeClr val="tx1"/>
                </a:solidFill>
              </a:rPr>
              <a:t>assaults, </a:t>
            </a:r>
            <a:r>
              <a:rPr lang="en-GB" sz="2400" b="1" dirty="0">
                <a:solidFill>
                  <a:srgbClr val="FF0000"/>
                </a:solidFill>
              </a:rPr>
              <a:t>up </a:t>
            </a:r>
            <a:r>
              <a:rPr lang="en-GB" sz="2400" b="1" dirty="0" smtClean="0">
                <a:solidFill>
                  <a:srgbClr val="FF0000"/>
                </a:solidFill>
              </a:rPr>
              <a:t>68%</a:t>
            </a:r>
            <a:endParaRPr lang="en-US" sz="2400" b="1" dirty="0">
              <a:solidFill>
                <a:srgbClr val="FF0000"/>
              </a:solidFill>
            </a:endParaRPr>
          </a:p>
          <a:p>
            <a:pPr lvl="0"/>
            <a:r>
              <a:rPr lang="en-GB" sz="2800" b="1" dirty="0" smtClean="0">
                <a:solidFill>
                  <a:srgbClr val="FF0000"/>
                </a:solidFill>
              </a:rPr>
              <a:t>3,606</a:t>
            </a:r>
            <a:r>
              <a:rPr lang="en-GB" sz="2400" dirty="0" smtClean="0">
                <a:solidFill>
                  <a:schemeClr val="tx1"/>
                </a:solidFill>
              </a:rPr>
              <a:t> </a:t>
            </a:r>
            <a:r>
              <a:rPr lang="en-GB" sz="2400" dirty="0">
                <a:solidFill>
                  <a:schemeClr val="tx1"/>
                </a:solidFill>
              </a:rPr>
              <a:t>serious assaults, </a:t>
            </a:r>
            <a:r>
              <a:rPr lang="en-GB" sz="2400" b="1" dirty="0">
                <a:solidFill>
                  <a:srgbClr val="FF0000"/>
                </a:solidFill>
              </a:rPr>
              <a:t>up </a:t>
            </a:r>
            <a:r>
              <a:rPr lang="en-GB" sz="2400" b="1" dirty="0" smtClean="0">
                <a:solidFill>
                  <a:srgbClr val="FF0000"/>
                </a:solidFill>
              </a:rPr>
              <a:t>145%</a:t>
            </a:r>
            <a:endParaRPr lang="en-US" sz="2400" b="1" dirty="0">
              <a:solidFill>
                <a:srgbClr val="FF0000"/>
              </a:solidFill>
            </a:endParaRPr>
          </a:p>
          <a:p>
            <a:pPr lvl="0"/>
            <a:r>
              <a:rPr lang="en-GB" sz="2800" b="1" dirty="0" smtClean="0">
                <a:solidFill>
                  <a:srgbClr val="FF0000"/>
                </a:solidFill>
              </a:rPr>
              <a:t>7,159</a:t>
            </a:r>
            <a:r>
              <a:rPr lang="en-GB" sz="2400" dirty="0" smtClean="0">
                <a:solidFill>
                  <a:schemeClr val="tx1"/>
                </a:solidFill>
              </a:rPr>
              <a:t> </a:t>
            </a:r>
            <a:r>
              <a:rPr lang="en-GB" sz="2400" dirty="0">
                <a:solidFill>
                  <a:schemeClr val="tx1"/>
                </a:solidFill>
              </a:rPr>
              <a:t>assaults on staff, </a:t>
            </a:r>
            <a:r>
              <a:rPr lang="en-GB" sz="2400" b="1" dirty="0">
                <a:solidFill>
                  <a:srgbClr val="FF0000"/>
                </a:solidFill>
              </a:rPr>
              <a:t>up </a:t>
            </a:r>
            <a:r>
              <a:rPr lang="en-GB" sz="2400" b="1" dirty="0" smtClean="0">
                <a:solidFill>
                  <a:srgbClr val="FF0000"/>
                </a:solidFill>
              </a:rPr>
              <a:t>133%</a:t>
            </a:r>
            <a:endParaRPr lang="en-US" sz="2400" b="1" dirty="0">
              <a:solidFill>
                <a:srgbClr val="FF0000"/>
              </a:solidFill>
            </a:endParaRPr>
          </a:p>
          <a:p>
            <a:pPr lvl="0"/>
            <a:r>
              <a:rPr lang="en-GB" sz="2800" b="1" dirty="0" smtClean="0">
                <a:solidFill>
                  <a:srgbClr val="FF0000"/>
                </a:solidFill>
              </a:rPr>
              <a:t>805</a:t>
            </a:r>
            <a:r>
              <a:rPr lang="en-GB" sz="2400" dirty="0" smtClean="0">
                <a:solidFill>
                  <a:schemeClr val="tx1"/>
                </a:solidFill>
              </a:rPr>
              <a:t> </a:t>
            </a:r>
            <a:r>
              <a:rPr lang="en-GB" sz="2400" dirty="0">
                <a:solidFill>
                  <a:schemeClr val="tx1"/>
                </a:solidFill>
              </a:rPr>
              <a:t>serious assaults on staff, </a:t>
            </a:r>
            <a:r>
              <a:rPr lang="en-GB" sz="2400" b="1" dirty="0">
                <a:solidFill>
                  <a:srgbClr val="FF0000"/>
                </a:solidFill>
              </a:rPr>
              <a:t>up </a:t>
            </a:r>
            <a:r>
              <a:rPr lang="en-GB" sz="2400" b="1" dirty="0" smtClean="0">
                <a:solidFill>
                  <a:srgbClr val="FF0000"/>
                </a:solidFill>
              </a:rPr>
              <a:t>212%</a:t>
            </a:r>
            <a:endParaRPr lang="en-US" sz="2400" b="1" dirty="0">
              <a:solidFill>
                <a:srgbClr val="FF0000"/>
              </a:solidFill>
            </a:endParaRPr>
          </a:p>
          <a:p>
            <a:endParaRPr lang="en-US" dirty="0"/>
          </a:p>
        </p:txBody>
      </p:sp>
    </p:spTree>
    <p:extLst>
      <p:ext uri="{BB962C8B-B14F-4D97-AF65-F5344CB8AC3E}">
        <p14:creationId xmlns:p14="http://schemas.microsoft.com/office/powerpoint/2010/main" val="210140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943099" y="740206"/>
            <a:ext cx="8213287" cy="5317694"/>
          </a:xfrm>
          <a:prstGeom prst="rect">
            <a:avLst/>
          </a:prstGeom>
          <a:ln>
            <a:solidFill>
              <a:schemeClr val="tx1"/>
            </a:solidFill>
          </a:ln>
        </p:spPr>
      </p:pic>
    </p:spTree>
    <p:extLst>
      <p:ext uri="{BB962C8B-B14F-4D97-AF65-F5344CB8AC3E}">
        <p14:creationId xmlns:p14="http://schemas.microsoft.com/office/powerpoint/2010/main" val="791893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ullprison"/>
          <p:cNvPicPr>
            <a:picLocks noChangeAspect="1" noChangeArrowheads="1"/>
          </p:cNvPicPr>
          <p:nvPr/>
        </p:nvPicPr>
        <p:blipFill>
          <a:blip r:embed="rId3" cstate="print"/>
          <a:stretch>
            <a:fillRect/>
          </a:stretch>
        </p:blipFill>
        <p:spPr>
          <a:xfrm>
            <a:off x="2623359" y="575803"/>
            <a:ext cx="6674959" cy="5631996"/>
          </a:xfrm>
          <a:prstGeom prst="rect">
            <a:avLst/>
          </a:prstGeom>
          <a:noFill/>
          <a:ln w="19050">
            <a:solidFill>
              <a:schemeClr val="tx1"/>
            </a:solidFill>
          </a:ln>
        </p:spPr>
      </p:pic>
      <p:sp>
        <p:nvSpPr>
          <p:cNvPr id="3" name="Oval 2"/>
          <p:cNvSpPr/>
          <p:nvPr/>
        </p:nvSpPr>
        <p:spPr>
          <a:xfrm>
            <a:off x="6264876" y="4522573"/>
            <a:ext cx="45719" cy="617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Left Arrow 3"/>
          <p:cNvSpPr/>
          <p:nvPr/>
        </p:nvSpPr>
        <p:spPr>
          <a:xfrm>
            <a:off x="6429222" y="4757351"/>
            <a:ext cx="45719"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33773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17621" y="432485"/>
            <a:ext cx="4248483" cy="6054811"/>
          </a:xfrm>
          <a:prstGeom prst="rect">
            <a:avLst/>
          </a:prstGeom>
          <a:ln>
            <a:solidFill>
              <a:schemeClr val="tx1"/>
            </a:solidFill>
          </a:ln>
        </p:spPr>
      </p:pic>
    </p:spTree>
    <p:extLst>
      <p:ext uri="{BB962C8B-B14F-4D97-AF65-F5344CB8AC3E}">
        <p14:creationId xmlns:p14="http://schemas.microsoft.com/office/powerpoint/2010/main" val="1392771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02" name="Picture 10" descr="_45072249_prison1330"/>
          <p:cNvPicPr>
            <a:picLocks noGrp="1" noChangeAspect="1" noChangeArrowheads="1"/>
          </p:cNvPicPr>
          <p:nvPr>
            <p:ph idx="1"/>
          </p:nvPr>
        </p:nvPicPr>
        <p:blipFill>
          <a:blip r:embed="rId2" cstate="print"/>
          <a:stretch>
            <a:fillRect/>
          </a:stretch>
        </p:blipFill>
        <p:spPr>
          <a:xfrm>
            <a:off x="1147528" y="788276"/>
            <a:ext cx="9977819" cy="5612523"/>
          </a:xfrm>
          <a:noFill/>
          <a:ln/>
        </p:spPr>
      </p:pic>
    </p:spTree>
    <p:extLst>
      <p:ext uri="{BB962C8B-B14F-4D97-AF65-F5344CB8AC3E}">
        <p14:creationId xmlns:p14="http://schemas.microsoft.com/office/powerpoint/2010/main" val="665860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92230199"/>
              </p:ext>
            </p:extLst>
          </p:nvPr>
        </p:nvGraphicFramePr>
        <p:xfrm>
          <a:off x="1371600" y="812800"/>
          <a:ext cx="9601200" cy="4590543"/>
        </p:xfrm>
        <a:graphic>
          <a:graphicData uri="http://schemas.openxmlformats.org/drawingml/2006/table">
            <a:tbl>
              <a:tblPr firstRow="1" bandRow="1">
                <a:tableStyleId>{EB9631B5-78F2-41C9-869B-9F39066F8104}</a:tableStyleId>
              </a:tblPr>
              <a:tblGrid>
                <a:gridCol w="3200400"/>
                <a:gridCol w="3200400"/>
                <a:gridCol w="3200400"/>
              </a:tblGrid>
              <a:tr h="1097484">
                <a:tc gridSpan="3">
                  <a:txBody>
                    <a:bodyPr/>
                    <a:lstStyle/>
                    <a:p>
                      <a:r>
                        <a:rPr lang="en-GB" sz="2800" dirty="0" smtClean="0"/>
                        <a:t>How long to you spend out</a:t>
                      </a:r>
                      <a:r>
                        <a:rPr lang="en-GB" sz="2800" baseline="0" dirty="0" smtClean="0"/>
                        <a:t> of your cell on a week day?</a:t>
                      </a:r>
                      <a:endParaRPr lang="en-GB" sz="2800" dirty="0"/>
                    </a:p>
                  </a:txBody>
                  <a:tcPr/>
                </a:tc>
                <a:tc hMerge="1">
                  <a:txBody>
                    <a:bodyPr/>
                    <a:lstStyle/>
                    <a:p>
                      <a:endParaRPr lang="en-GB" dirty="0"/>
                    </a:p>
                  </a:txBody>
                  <a:tcPr/>
                </a:tc>
                <a:tc hMerge="1">
                  <a:txBody>
                    <a:bodyPr/>
                    <a:lstStyle/>
                    <a:p>
                      <a:endParaRPr lang="en-GB" dirty="0"/>
                    </a:p>
                  </a:txBody>
                  <a:tcPr/>
                </a:tc>
              </a:tr>
              <a:tr h="779059">
                <a:tc>
                  <a:txBody>
                    <a:bodyPr/>
                    <a:lstStyle/>
                    <a:p>
                      <a:endParaRPr lang="en-GB" sz="2800" dirty="0"/>
                    </a:p>
                  </a:txBody>
                  <a:tcPr/>
                </a:tc>
                <a:tc>
                  <a:txBody>
                    <a:bodyPr/>
                    <a:lstStyle/>
                    <a:p>
                      <a:r>
                        <a:rPr lang="en-GB" dirty="0" smtClean="0"/>
                        <a:t>Spend more than 10 hours out of cell (weekday) (%)</a:t>
                      </a:r>
                      <a:endParaRPr lang="en-GB"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Spend less than two hours out of cell (weekday) (%)</a:t>
                      </a:r>
                      <a:endParaRPr lang="en-GB" b="1" dirty="0" smtClean="0"/>
                    </a:p>
                  </a:txBody>
                  <a:tcPr/>
                </a:tc>
              </a:tr>
              <a:tr h="451360">
                <a:tc>
                  <a:txBody>
                    <a:bodyPr/>
                    <a:lstStyle/>
                    <a:p>
                      <a:r>
                        <a:rPr lang="en-GB" dirty="0" smtClean="0"/>
                        <a:t>Local prisons</a:t>
                      </a:r>
                      <a:endParaRPr lang="en-GB" dirty="0"/>
                    </a:p>
                  </a:txBody>
                  <a:tcPr/>
                </a:tc>
                <a:tc>
                  <a:txBody>
                    <a:bodyPr/>
                    <a:lstStyle/>
                    <a:p>
                      <a:pPr algn="ctr"/>
                      <a:r>
                        <a:rPr lang="en-GB" dirty="0" smtClean="0"/>
                        <a:t>8</a:t>
                      </a:r>
                      <a:endParaRPr lang="en-GB" dirty="0"/>
                    </a:p>
                  </a:txBody>
                  <a:tcPr/>
                </a:tc>
                <a:tc>
                  <a:txBody>
                    <a:bodyPr/>
                    <a:lstStyle/>
                    <a:p>
                      <a:pPr algn="ctr"/>
                      <a:r>
                        <a:rPr lang="en-GB" dirty="0" smtClean="0"/>
                        <a:t>31</a:t>
                      </a:r>
                      <a:endParaRPr lang="en-GB" dirty="0"/>
                    </a:p>
                  </a:txBody>
                  <a:tcPr/>
                </a:tc>
              </a:tr>
              <a:tr h="451360">
                <a:tc>
                  <a:txBody>
                    <a:bodyPr/>
                    <a:lstStyle/>
                    <a:p>
                      <a:r>
                        <a:rPr lang="en-GB" dirty="0" smtClean="0"/>
                        <a:t>Cat</a:t>
                      </a:r>
                      <a:r>
                        <a:rPr lang="en-GB" baseline="0" dirty="0" smtClean="0"/>
                        <a:t> B training prisons</a:t>
                      </a:r>
                      <a:endParaRPr lang="en-GB" dirty="0"/>
                    </a:p>
                  </a:txBody>
                  <a:tcPr/>
                </a:tc>
                <a:tc>
                  <a:txBody>
                    <a:bodyPr/>
                    <a:lstStyle/>
                    <a:p>
                      <a:pPr algn="ctr"/>
                      <a:r>
                        <a:rPr lang="en-GB" dirty="0" smtClean="0"/>
                        <a:t>15</a:t>
                      </a:r>
                      <a:endParaRPr lang="en-GB" dirty="0"/>
                    </a:p>
                  </a:txBody>
                  <a:tcPr/>
                </a:tc>
                <a:tc>
                  <a:txBody>
                    <a:bodyPr/>
                    <a:lstStyle/>
                    <a:p>
                      <a:pPr algn="ctr"/>
                      <a:r>
                        <a:rPr lang="en-GB" dirty="0" smtClean="0"/>
                        <a:t>16</a:t>
                      </a:r>
                      <a:endParaRPr lang="en-GB" dirty="0"/>
                    </a:p>
                  </a:txBody>
                  <a:tcPr/>
                </a:tc>
              </a:tr>
              <a:tr h="451360">
                <a:tc>
                  <a:txBody>
                    <a:bodyPr/>
                    <a:lstStyle/>
                    <a:p>
                      <a:r>
                        <a:rPr lang="en-GB" dirty="0" smtClean="0"/>
                        <a:t>Cat C training prisons</a:t>
                      </a:r>
                      <a:endParaRPr lang="en-GB" dirty="0"/>
                    </a:p>
                  </a:txBody>
                  <a:tcPr/>
                </a:tc>
                <a:tc>
                  <a:txBody>
                    <a:bodyPr/>
                    <a:lstStyle/>
                    <a:p>
                      <a:pPr algn="ctr"/>
                      <a:r>
                        <a:rPr lang="en-GB" dirty="0" smtClean="0"/>
                        <a:t>13</a:t>
                      </a:r>
                      <a:endParaRPr lang="en-GB" dirty="0"/>
                    </a:p>
                  </a:txBody>
                  <a:tcPr/>
                </a:tc>
                <a:tc>
                  <a:txBody>
                    <a:bodyPr/>
                    <a:lstStyle/>
                    <a:p>
                      <a:pPr algn="ctr"/>
                      <a:r>
                        <a:rPr lang="en-GB" dirty="0" smtClean="0"/>
                        <a:t>11</a:t>
                      </a:r>
                      <a:endParaRPr lang="en-GB" dirty="0"/>
                    </a:p>
                  </a:txBody>
                  <a:tcPr/>
                </a:tc>
              </a:tr>
              <a:tr h="451360">
                <a:tc>
                  <a:txBody>
                    <a:bodyPr/>
                    <a:lstStyle/>
                    <a:p>
                      <a:r>
                        <a:rPr lang="en-GB" dirty="0" smtClean="0"/>
                        <a:t>Young adult prisons</a:t>
                      </a:r>
                      <a:endParaRPr lang="en-GB" dirty="0"/>
                    </a:p>
                  </a:txBody>
                  <a:tcPr/>
                </a:tc>
                <a:tc>
                  <a:txBody>
                    <a:bodyPr/>
                    <a:lstStyle/>
                    <a:p>
                      <a:pPr algn="ctr"/>
                      <a:r>
                        <a:rPr lang="en-GB" dirty="0" smtClean="0"/>
                        <a:t>4</a:t>
                      </a:r>
                      <a:endParaRPr lang="en-GB" dirty="0"/>
                    </a:p>
                  </a:txBody>
                  <a:tcPr/>
                </a:tc>
                <a:tc>
                  <a:txBody>
                    <a:bodyPr/>
                    <a:lstStyle/>
                    <a:p>
                      <a:pPr algn="ctr"/>
                      <a:r>
                        <a:rPr lang="en-GB" dirty="0" smtClean="0"/>
                        <a:t>37</a:t>
                      </a:r>
                      <a:endParaRPr lang="en-GB" dirty="0"/>
                    </a:p>
                  </a:txBody>
                  <a:tcPr/>
                </a:tc>
              </a:tr>
              <a:tr h="451360">
                <a:tc>
                  <a:txBody>
                    <a:bodyPr/>
                    <a:lstStyle/>
                    <a:p>
                      <a:r>
                        <a:rPr lang="en-GB" dirty="0" smtClean="0"/>
                        <a:t>Open</a:t>
                      </a:r>
                      <a:r>
                        <a:rPr lang="en-GB" baseline="0" dirty="0" smtClean="0"/>
                        <a:t> prisons</a:t>
                      </a:r>
                      <a:endParaRPr lang="en-GB" dirty="0"/>
                    </a:p>
                  </a:txBody>
                  <a:tcPr/>
                </a:tc>
                <a:tc>
                  <a:txBody>
                    <a:bodyPr/>
                    <a:lstStyle/>
                    <a:p>
                      <a:pPr algn="ctr"/>
                      <a:r>
                        <a:rPr lang="en-GB" dirty="0" smtClean="0"/>
                        <a:t>54</a:t>
                      </a:r>
                      <a:endParaRPr lang="en-GB" dirty="0"/>
                    </a:p>
                  </a:txBody>
                  <a:tcPr/>
                </a:tc>
                <a:tc>
                  <a:txBody>
                    <a:bodyPr/>
                    <a:lstStyle/>
                    <a:p>
                      <a:pPr algn="ctr"/>
                      <a:r>
                        <a:rPr lang="en-GB" dirty="0" smtClean="0"/>
                        <a:t>2</a:t>
                      </a:r>
                      <a:endParaRPr lang="en-GB" dirty="0"/>
                    </a:p>
                  </a:txBody>
                  <a:tcPr/>
                </a:tc>
              </a:tr>
              <a:tr h="451360">
                <a:tc>
                  <a:txBody>
                    <a:bodyPr/>
                    <a:lstStyle/>
                    <a:p>
                      <a:r>
                        <a:rPr lang="en-GB" sz="2400" dirty="0" smtClean="0"/>
                        <a:t>Average</a:t>
                      </a:r>
                      <a:endParaRPr lang="en-GB" sz="2400" b="1" dirty="0"/>
                    </a:p>
                  </a:txBody>
                  <a:tcPr/>
                </a:tc>
                <a:tc>
                  <a:txBody>
                    <a:bodyPr/>
                    <a:lstStyle/>
                    <a:p>
                      <a:pPr algn="ctr"/>
                      <a:r>
                        <a:rPr lang="en-GB" sz="2400" dirty="0" smtClean="0"/>
                        <a:t>14</a:t>
                      </a:r>
                      <a:endParaRPr lang="en-GB" sz="2400" b="1" dirty="0"/>
                    </a:p>
                  </a:txBody>
                  <a:tcPr/>
                </a:tc>
                <a:tc>
                  <a:txBody>
                    <a:bodyPr/>
                    <a:lstStyle/>
                    <a:p>
                      <a:pPr algn="ctr"/>
                      <a:r>
                        <a:rPr lang="en-GB" sz="2400" b="0" dirty="0" smtClean="0"/>
                        <a:t>22</a:t>
                      </a:r>
                      <a:endParaRPr lang="en-GB" sz="2400" b="1" dirty="0"/>
                    </a:p>
                  </a:txBody>
                  <a:tcPr/>
                </a:tc>
              </a:tr>
            </a:tbl>
          </a:graphicData>
        </a:graphic>
      </p:graphicFrame>
      <p:sp>
        <p:nvSpPr>
          <p:cNvPr id="7" name="TextBox 6"/>
          <p:cNvSpPr txBox="1"/>
          <p:nvPr/>
        </p:nvSpPr>
        <p:spPr>
          <a:xfrm>
            <a:off x="7772400" y="5765800"/>
            <a:ext cx="2654300" cy="276999"/>
          </a:xfrm>
          <a:prstGeom prst="rect">
            <a:avLst/>
          </a:prstGeom>
          <a:noFill/>
        </p:spPr>
        <p:txBody>
          <a:bodyPr wrap="square" rtlCol="0">
            <a:spAutoFit/>
          </a:bodyPr>
          <a:lstStyle/>
          <a:p>
            <a:r>
              <a:rPr lang="en-GB" sz="1200" dirty="0" smtClean="0"/>
              <a:t>HMI Prisons Annual Report 2016/17</a:t>
            </a:r>
            <a:endParaRPr lang="en-GB" sz="1200"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5810801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11</a:t>
            </a:fld>
            <a:endParaRPr lang="en-US" dirty="0"/>
          </a:p>
        </p:txBody>
      </p:sp>
      <p:sp>
        <p:nvSpPr>
          <p:cNvPr id="6" name="AutoShape 2" descr="mage result for porridge cell"/>
          <p:cNvSpPr>
            <a:spLocks noChangeAspect="1" noChangeArrowheads="1"/>
          </p:cNvSpPr>
          <p:nvPr/>
        </p:nvSpPr>
        <p:spPr bwMode="auto">
          <a:xfrm>
            <a:off x="0" y="0"/>
            <a:ext cx="3429000" cy="3429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8" name="Picture 7"/>
          <p:cNvPicPr>
            <a:picLocks noChangeAspect="1"/>
          </p:cNvPicPr>
          <p:nvPr/>
        </p:nvPicPr>
        <p:blipFill>
          <a:blip r:embed="rId2"/>
          <a:stretch>
            <a:fillRect/>
          </a:stretch>
        </p:blipFill>
        <p:spPr>
          <a:xfrm>
            <a:off x="2030506" y="176306"/>
            <a:ext cx="8077200" cy="5994400"/>
          </a:xfrm>
          <a:prstGeom prst="rect">
            <a:avLst/>
          </a:prstGeom>
        </p:spPr>
      </p:pic>
    </p:spTree>
    <p:extLst>
      <p:ext uri="{BB962C8B-B14F-4D97-AF65-F5344CB8AC3E}">
        <p14:creationId xmlns:p14="http://schemas.microsoft.com/office/powerpoint/2010/main" val="1979659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69E57DC2-970A-4B3E-BB1C-7A09969E49DF}" type="slidenum">
              <a:rPr lang="en-US" smtClean="0"/>
              <a:t>12</a:t>
            </a:fld>
            <a:endParaRPr lang="en-US" dirty="0"/>
          </a:p>
        </p:txBody>
      </p:sp>
      <p:pic>
        <p:nvPicPr>
          <p:cNvPr id="3074" name="Picture 2" descr="an in a prison ce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2680" y="561474"/>
            <a:ext cx="9798468" cy="5502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535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0692" y="326296"/>
            <a:ext cx="4642339" cy="6189785"/>
          </a:xfrm>
          <a:prstGeom prst="rect">
            <a:avLst/>
          </a:prstGeom>
        </p:spPr>
      </p:pic>
    </p:spTree>
    <p:extLst>
      <p:ext uri="{BB962C8B-B14F-4D97-AF65-F5344CB8AC3E}">
        <p14:creationId xmlns:p14="http://schemas.microsoft.com/office/powerpoint/2010/main" val="1029005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62687" y="361936"/>
            <a:ext cx="8422528" cy="6293757"/>
          </a:xfrm>
          <a:prstGeom prst="rect">
            <a:avLst/>
          </a:prstGeom>
        </p:spPr>
      </p:pic>
      <p:sp>
        <p:nvSpPr>
          <p:cNvPr id="4" name="Slide Number Placeholder 3"/>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1169418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564" y="320445"/>
            <a:ext cx="7665001" cy="5748751"/>
          </a:xfrm>
          <a:prstGeom prst="rect">
            <a:avLst/>
          </a:prstGeom>
        </p:spPr>
      </p:pic>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645686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33800" y="288664"/>
            <a:ext cx="4572000" cy="6078070"/>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814137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83000" y="247573"/>
            <a:ext cx="4876800" cy="6429829"/>
          </a:xfrm>
          <a:prstGeom prst="rect">
            <a:avLst/>
          </a:prstGeom>
        </p:spPr>
      </p:pic>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15846473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21099" y="218661"/>
            <a:ext cx="4554547" cy="6156739"/>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760566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95500" y="439991"/>
            <a:ext cx="7645400" cy="5712330"/>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5314138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1499" y="241378"/>
            <a:ext cx="8102289" cy="6070522"/>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2334277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ttingham Pri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083" y="1209418"/>
            <a:ext cx="6665837" cy="4439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636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Picture 6" descr="graffiti 2"/>
          <p:cNvPicPr>
            <a:picLocks noGrp="1" noChangeAspect="1" noChangeArrowheads="1"/>
          </p:cNvPicPr>
          <p:nvPr>
            <p:ph idx="1"/>
          </p:nvPr>
        </p:nvPicPr>
        <p:blipFill>
          <a:blip r:embed="rId3" cstate="print"/>
          <a:srcRect/>
          <a:stretch>
            <a:fillRect/>
          </a:stretch>
        </p:blipFill>
        <p:spPr>
          <a:xfrm>
            <a:off x="3125745" y="1201113"/>
            <a:ext cx="5940510" cy="4455774"/>
          </a:xfrm>
          <a:noFill/>
          <a:ln/>
        </p:spPr>
      </p:pic>
    </p:spTree>
    <p:extLst>
      <p:ext uri="{BB962C8B-B14F-4D97-AF65-F5344CB8AC3E}">
        <p14:creationId xmlns:p14="http://schemas.microsoft.com/office/powerpoint/2010/main" val="874672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6" descr="in-use cell g wing"/>
          <p:cNvPicPr>
            <a:picLocks noGrp="1" noChangeAspect="1" noChangeArrowheads="1"/>
          </p:cNvPicPr>
          <p:nvPr>
            <p:ph idx="1"/>
          </p:nvPr>
        </p:nvPicPr>
        <p:blipFill>
          <a:blip r:embed="rId3" cstate="print"/>
          <a:srcRect/>
          <a:stretch>
            <a:fillRect/>
          </a:stretch>
        </p:blipFill>
        <p:spPr>
          <a:xfrm>
            <a:off x="3199886" y="1256723"/>
            <a:ext cx="5792230" cy="4344554"/>
          </a:xfrm>
          <a:noFill/>
          <a:ln/>
        </p:spPr>
      </p:pic>
    </p:spTree>
    <p:extLst>
      <p:ext uri="{BB962C8B-B14F-4D97-AF65-F5344CB8AC3E}">
        <p14:creationId xmlns:p14="http://schemas.microsoft.com/office/powerpoint/2010/main" val="8391424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blood new prisoner cell"/>
          <p:cNvPicPr>
            <a:picLocks noGrp="1" noChangeAspect="1" noChangeArrowheads="1"/>
          </p:cNvPicPr>
          <p:nvPr>
            <p:ph idx="1"/>
          </p:nvPr>
        </p:nvPicPr>
        <p:blipFill>
          <a:blip r:embed="rId3" cstate="print"/>
          <a:srcRect/>
          <a:stretch>
            <a:fillRect/>
          </a:stretch>
        </p:blipFill>
        <p:spPr>
          <a:xfrm>
            <a:off x="2923403" y="1375426"/>
            <a:ext cx="5690287" cy="4268090"/>
          </a:xfrm>
          <a:noFill/>
          <a:ln/>
        </p:spPr>
      </p:pic>
    </p:spTree>
    <p:extLst>
      <p:ext uri="{BB962C8B-B14F-4D97-AF65-F5344CB8AC3E}">
        <p14:creationId xmlns:p14="http://schemas.microsoft.com/office/powerpoint/2010/main" val="1603678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Picture 6" descr="J wing"/>
          <p:cNvPicPr>
            <a:picLocks noGrp="1" noChangeAspect="1" noChangeArrowheads="1"/>
          </p:cNvPicPr>
          <p:nvPr>
            <p:ph idx="1"/>
          </p:nvPr>
        </p:nvPicPr>
        <p:blipFill>
          <a:blip r:embed="rId3" cstate="print"/>
          <a:srcRect/>
          <a:stretch>
            <a:fillRect/>
          </a:stretch>
        </p:blipFill>
        <p:spPr>
          <a:xfrm>
            <a:off x="3163361" y="1229328"/>
            <a:ext cx="5865280" cy="4399346"/>
          </a:xfrm>
          <a:noFill/>
          <a:ln/>
        </p:spPr>
      </p:pic>
    </p:spTree>
    <p:extLst>
      <p:ext uri="{BB962C8B-B14F-4D97-AF65-F5344CB8AC3E}">
        <p14:creationId xmlns:p14="http://schemas.microsoft.com/office/powerpoint/2010/main" val="1897649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6" descr="birthday"/>
          <p:cNvPicPr>
            <a:picLocks noGrp="1" noChangeAspect="1" noChangeArrowheads="1"/>
          </p:cNvPicPr>
          <p:nvPr>
            <p:ph idx="4294967295"/>
          </p:nvPr>
        </p:nvPicPr>
        <p:blipFill>
          <a:blip r:embed="rId3" cstate="print"/>
          <a:srcRect/>
          <a:stretch>
            <a:fillRect/>
          </a:stretch>
        </p:blipFill>
        <p:spPr>
          <a:xfrm>
            <a:off x="3177176" y="1239536"/>
            <a:ext cx="5837651" cy="4378930"/>
          </a:xfrm>
        </p:spPr>
      </p:pic>
    </p:spTree>
    <p:extLst>
      <p:ext uri="{BB962C8B-B14F-4D97-AF65-F5344CB8AC3E}">
        <p14:creationId xmlns:p14="http://schemas.microsoft.com/office/powerpoint/2010/main" val="3926234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69E57DC2-970A-4B3E-BB1C-7A09969E49DF}" type="slidenum">
              <a:rPr lang="en-US" smtClean="0"/>
              <a:t>27</a:t>
            </a:fld>
            <a:endParaRPr lang="en-US" dirty="0"/>
          </a:p>
        </p:txBody>
      </p:sp>
      <p:pic>
        <p:nvPicPr>
          <p:cNvPr id="2050" name="Picture 2" descr="nstagram pictures taken of prison inmate Aidan Morrissey, who was jail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6519" y="322728"/>
            <a:ext cx="5993547" cy="5593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571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685800"/>
            <a:ext cx="9601200" cy="5394960"/>
          </a:xfrm>
        </p:spPr>
        <p:txBody>
          <a:bodyPr>
            <a:normAutofit fontScale="25000" lnSpcReduction="20000"/>
          </a:bodyPr>
          <a:lstStyle/>
          <a:p>
            <a:endParaRPr lang="en-US" dirty="0" smtClean="0"/>
          </a:p>
          <a:p>
            <a:pPr marL="0" indent="0">
              <a:buNone/>
            </a:pPr>
            <a:r>
              <a:rPr lang="en-US" sz="8000" b="1" dirty="0" smtClean="0">
                <a:solidFill>
                  <a:schemeClr val="accent6">
                    <a:lumMod val="50000"/>
                  </a:schemeClr>
                </a:solidFill>
              </a:rPr>
              <a:t>Things to do in your cell </a:t>
            </a:r>
          </a:p>
          <a:p>
            <a:pPr marL="0" indent="0">
              <a:buNone/>
            </a:pPr>
            <a:r>
              <a:rPr lang="en-US" sz="8000" b="1" dirty="0" smtClean="0">
                <a:solidFill>
                  <a:schemeClr val="accent6">
                    <a:lumMod val="50000"/>
                  </a:schemeClr>
                </a:solidFill>
              </a:rPr>
              <a:t>(with thanks to Prison UK: </a:t>
            </a:r>
            <a:r>
              <a:rPr lang="en-US" sz="8000" b="1" dirty="0">
                <a:solidFill>
                  <a:schemeClr val="accent6">
                    <a:lumMod val="50000"/>
                  </a:schemeClr>
                </a:solidFill>
              </a:rPr>
              <a:t>An Insider’s View </a:t>
            </a:r>
            <a:r>
              <a:rPr lang="en-US" sz="8000" b="1" i="1" dirty="0">
                <a:solidFill>
                  <a:schemeClr val="accent6">
                    <a:lumMod val="50000"/>
                  </a:schemeClr>
                </a:solidFill>
              </a:rPr>
              <a:t>http://</a:t>
            </a:r>
            <a:r>
              <a:rPr lang="en-US" sz="8000" b="1" i="1" dirty="0" smtClean="0">
                <a:solidFill>
                  <a:schemeClr val="accent6">
                    <a:lumMod val="50000"/>
                  </a:schemeClr>
                </a:solidFill>
              </a:rPr>
              <a:t>prisonuk.blogspot.co.uk</a:t>
            </a:r>
            <a:r>
              <a:rPr lang="en-US" sz="8000" b="1" dirty="0" smtClean="0">
                <a:solidFill>
                  <a:schemeClr val="accent6">
                    <a:lumMod val="50000"/>
                  </a:schemeClr>
                </a:solidFill>
              </a:rPr>
              <a:t>)</a:t>
            </a:r>
            <a:endParaRPr lang="en-US" sz="8000" b="1" dirty="0">
              <a:solidFill>
                <a:schemeClr val="accent6">
                  <a:lumMod val="50000"/>
                </a:schemeClr>
              </a:solidFill>
            </a:endParaRPr>
          </a:p>
          <a:p>
            <a:pPr marL="0" indent="0">
              <a:lnSpc>
                <a:spcPct val="120000"/>
              </a:lnSpc>
              <a:buNone/>
            </a:pPr>
            <a:r>
              <a:rPr lang="en-US" sz="6400" dirty="0" smtClean="0"/>
              <a:t>“Sleep</a:t>
            </a:r>
            <a:r>
              <a:rPr lang="mr-IN" sz="6400" dirty="0" smtClean="0"/>
              <a:t>…</a:t>
            </a:r>
            <a:r>
              <a:rPr lang="en-US" sz="6400" dirty="0" smtClean="0"/>
              <a:t>Lie </a:t>
            </a:r>
            <a:r>
              <a:rPr lang="en-US" sz="6400" dirty="0"/>
              <a:t>in </a:t>
            </a:r>
            <a:r>
              <a:rPr lang="en-US" sz="6400" dirty="0" smtClean="0"/>
              <a:t>bed</a:t>
            </a:r>
            <a:r>
              <a:rPr lang="mr-IN" sz="6400" dirty="0" smtClean="0"/>
              <a:t>…</a:t>
            </a:r>
            <a:r>
              <a:rPr lang="en-US" sz="6400" dirty="0" smtClean="0"/>
              <a:t>Lie </a:t>
            </a:r>
            <a:r>
              <a:rPr lang="en-US" sz="6400" dirty="0"/>
              <a:t>on the </a:t>
            </a:r>
            <a:r>
              <a:rPr lang="en-US" sz="6400" dirty="0" smtClean="0"/>
              <a:t>bed</a:t>
            </a:r>
            <a:r>
              <a:rPr lang="mr-IN" sz="6400" dirty="0" smtClean="0"/>
              <a:t>…</a:t>
            </a:r>
            <a:r>
              <a:rPr lang="en-US" sz="6400" dirty="0" smtClean="0"/>
              <a:t>Get </a:t>
            </a:r>
            <a:r>
              <a:rPr lang="en-US" sz="6400" dirty="0"/>
              <a:t>off the </a:t>
            </a:r>
            <a:r>
              <a:rPr lang="en-US" sz="6400" dirty="0" smtClean="0"/>
              <a:t>bed</a:t>
            </a:r>
            <a:r>
              <a:rPr lang="mr-IN" sz="6400" dirty="0" smtClean="0"/>
              <a:t>…</a:t>
            </a:r>
            <a:r>
              <a:rPr lang="en-US" sz="6400" dirty="0" smtClean="0"/>
              <a:t>Make </a:t>
            </a:r>
            <a:r>
              <a:rPr lang="en-US" sz="6400" dirty="0"/>
              <a:t>the </a:t>
            </a:r>
            <a:r>
              <a:rPr lang="en-US" sz="6400" dirty="0" smtClean="0"/>
              <a:t>bed</a:t>
            </a:r>
            <a:r>
              <a:rPr lang="mr-IN" sz="6400" dirty="0" smtClean="0"/>
              <a:t>…</a:t>
            </a:r>
            <a:r>
              <a:rPr lang="en-US" sz="6400" dirty="0" smtClean="0"/>
              <a:t>Roll </a:t>
            </a:r>
            <a:r>
              <a:rPr lang="en-US" sz="6400" dirty="0"/>
              <a:t>a </a:t>
            </a:r>
            <a:r>
              <a:rPr lang="en-US" sz="6400" dirty="0" smtClean="0"/>
              <a:t>cigarette</a:t>
            </a:r>
            <a:r>
              <a:rPr lang="mr-IN" sz="6400" dirty="0" smtClean="0"/>
              <a:t>…</a:t>
            </a:r>
            <a:r>
              <a:rPr lang="en-US" sz="6400" dirty="0" smtClean="0"/>
              <a:t>Smoke </a:t>
            </a:r>
            <a:r>
              <a:rPr lang="en-US" sz="6400" dirty="0"/>
              <a:t>a </a:t>
            </a:r>
            <a:r>
              <a:rPr lang="en-US" sz="6400" dirty="0" smtClean="0"/>
              <a:t>cigarette</a:t>
            </a:r>
            <a:r>
              <a:rPr lang="mr-IN" sz="6400" dirty="0" smtClean="0"/>
              <a:t>…</a:t>
            </a:r>
            <a:r>
              <a:rPr lang="en-US" sz="6400" dirty="0" smtClean="0"/>
              <a:t>Get dressed</a:t>
            </a:r>
            <a:r>
              <a:rPr lang="mr-IN" sz="6400" dirty="0" smtClean="0"/>
              <a:t>…</a:t>
            </a:r>
            <a:r>
              <a:rPr lang="en-US" sz="6400" dirty="0" smtClean="0"/>
              <a:t>Eat </a:t>
            </a:r>
            <a:r>
              <a:rPr lang="en-US" sz="6400" dirty="0"/>
              <a:t>breakfast (small packet of cereal with carton of </a:t>
            </a:r>
            <a:r>
              <a:rPr lang="en-US" sz="6400" dirty="0" smtClean="0"/>
              <a:t>milk)</a:t>
            </a:r>
            <a:r>
              <a:rPr lang="mr-IN" sz="6400" dirty="0" smtClean="0"/>
              <a:t>…</a:t>
            </a:r>
            <a:r>
              <a:rPr lang="en-US" sz="6400" dirty="0" smtClean="0"/>
              <a:t>Make </a:t>
            </a:r>
            <a:r>
              <a:rPr lang="en-US" sz="6400" dirty="0"/>
              <a:t>a cup of tea (five prison tea-bags issued per </a:t>
            </a:r>
            <a:r>
              <a:rPr lang="en-US" sz="6400" dirty="0" smtClean="0"/>
              <a:t>day)</a:t>
            </a:r>
            <a:r>
              <a:rPr lang="mr-IN" sz="6400" dirty="0" smtClean="0"/>
              <a:t>…</a:t>
            </a:r>
            <a:r>
              <a:rPr lang="en-US" sz="6400" dirty="0" smtClean="0"/>
              <a:t>Wash </a:t>
            </a:r>
            <a:r>
              <a:rPr lang="en-US" sz="6400" dirty="0"/>
              <a:t>up the </a:t>
            </a:r>
            <a:r>
              <a:rPr lang="en-US" sz="6400" dirty="0" smtClean="0"/>
              <a:t>bowl</a:t>
            </a:r>
            <a:r>
              <a:rPr lang="mr-IN" sz="6400" dirty="0" smtClean="0"/>
              <a:t>…</a:t>
            </a:r>
            <a:r>
              <a:rPr lang="en-US" sz="6400" dirty="0" smtClean="0"/>
              <a:t>Wash </a:t>
            </a:r>
            <a:r>
              <a:rPr lang="en-US" sz="6400" dirty="0"/>
              <a:t>up the </a:t>
            </a:r>
            <a:r>
              <a:rPr lang="en-US" sz="6400" dirty="0" smtClean="0"/>
              <a:t>mug</a:t>
            </a:r>
            <a:r>
              <a:rPr lang="mr-IN" sz="6400" dirty="0" smtClean="0"/>
              <a:t>…</a:t>
            </a:r>
            <a:r>
              <a:rPr lang="en-US" sz="6400" dirty="0" smtClean="0"/>
              <a:t>Urinate</a:t>
            </a:r>
            <a:r>
              <a:rPr lang="mr-IN" sz="6400" dirty="0" smtClean="0"/>
              <a:t>…</a:t>
            </a:r>
            <a:r>
              <a:rPr lang="en-US" sz="6400" dirty="0" smtClean="0"/>
              <a:t>Defecate</a:t>
            </a:r>
            <a:r>
              <a:rPr lang="mr-IN" sz="6400" dirty="0" smtClean="0"/>
              <a:t>…</a:t>
            </a:r>
            <a:r>
              <a:rPr lang="en-US" sz="6400" dirty="0" smtClean="0"/>
              <a:t>Wash </a:t>
            </a:r>
            <a:r>
              <a:rPr lang="en-US" sz="6400" dirty="0"/>
              <a:t>in the </a:t>
            </a:r>
            <a:r>
              <a:rPr lang="en-US" sz="6400" dirty="0" smtClean="0"/>
              <a:t>sink</a:t>
            </a:r>
            <a:r>
              <a:rPr lang="mr-IN" sz="6400" dirty="0" smtClean="0"/>
              <a:t>…</a:t>
            </a:r>
            <a:r>
              <a:rPr lang="en-US" sz="6400" dirty="0" smtClean="0"/>
              <a:t>Shave</a:t>
            </a:r>
            <a:r>
              <a:rPr lang="mr-IN" sz="6400" dirty="0" smtClean="0"/>
              <a:t>…</a:t>
            </a:r>
            <a:r>
              <a:rPr lang="en-US" sz="6400" dirty="0" smtClean="0"/>
              <a:t>Clean teeth</a:t>
            </a:r>
            <a:r>
              <a:rPr lang="mr-IN" sz="6400" dirty="0" smtClean="0"/>
              <a:t>…</a:t>
            </a:r>
            <a:r>
              <a:rPr lang="en-US" sz="6400" dirty="0" smtClean="0"/>
              <a:t>Clip </a:t>
            </a:r>
            <a:r>
              <a:rPr lang="en-US" sz="6400" dirty="0"/>
              <a:t>nails (as </a:t>
            </a:r>
            <a:r>
              <a:rPr lang="en-US" sz="6400" dirty="0" smtClean="0"/>
              <a:t>required)</a:t>
            </a:r>
            <a:r>
              <a:rPr lang="mr-IN" sz="6400" dirty="0" smtClean="0"/>
              <a:t>…</a:t>
            </a:r>
            <a:r>
              <a:rPr lang="en-US" sz="6400" dirty="0" smtClean="0"/>
              <a:t>Clean </a:t>
            </a:r>
            <a:r>
              <a:rPr lang="en-US" sz="6400" dirty="0"/>
              <a:t>the cell with a dustpan and </a:t>
            </a:r>
            <a:r>
              <a:rPr lang="en-US" sz="6400" dirty="0" smtClean="0"/>
              <a:t>brush</a:t>
            </a:r>
            <a:r>
              <a:rPr lang="mr-IN" sz="6400" dirty="0" smtClean="0"/>
              <a:t>…</a:t>
            </a:r>
            <a:r>
              <a:rPr lang="en-US" sz="6400" dirty="0" smtClean="0"/>
              <a:t>Read </a:t>
            </a:r>
            <a:r>
              <a:rPr lang="en-US" sz="6400" dirty="0"/>
              <a:t>a book (assuming you have </a:t>
            </a:r>
            <a:r>
              <a:rPr lang="en-US" sz="6400" dirty="0" smtClean="0"/>
              <a:t>one)</a:t>
            </a:r>
            <a:r>
              <a:rPr lang="mr-IN" sz="6400" dirty="0" smtClean="0"/>
              <a:t>…</a:t>
            </a:r>
            <a:r>
              <a:rPr lang="en-US" sz="6400" dirty="0" smtClean="0"/>
              <a:t>Read </a:t>
            </a:r>
            <a:r>
              <a:rPr lang="en-US" sz="6400" dirty="0"/>
              <a:t>a newspaper (assuming you order and pay for </a:t>
            </a:r>
            <a:r>
              <a:rPr lang="en-US" sz="6400" dirty="0" smtClean="0"/>
              <a:t>one)</a:t>
            </a:r>
            <a:r>
              <a:rPr lang="mr-IN" sz="6400" dirty="0" smtClean="0"/>
              <a:t>…</a:t>
            </a:r>
            <a:r>
              <a:rPr lang="en-US" sz="6400" dirty="0" smtClean="0"/>
              <a:t>Watch </a:t>
            </a:r>
            <a:r>
              <a:rPr lang="en-US" sz="6400" dirty="0"/>
              <a:t>TV (assuming you’re not on Basic </a:t>
            </a:r>
            <a:r>
              <a:rPr lang="en-US" sz="6400" dirty="0" smtClean="0"/>
              <a:t>regime)</a:t>
            </a:r>
            <a:r>
              <a:rPr lang="mr-IN" sz="6400" dirty="0" smtClean="0"/>
              <a:t>…</a:t>
            </a:r>
            <a:r>
              <a:rPr lang="en-US" sz="6400" dirty="0" smtClean="0"/>
              <a:t>Listen </a:t>
            </a:r>
            <a:r>
              <a:rPr lang="en-US" sz="6400" dirty="0"/>
              <a:t>to music (if you have a radio or CD </a:t>
            </a:r>
            <a:r>
              <a:rPr lang="en-US" sz="6400" dirty="0" smtClean="0"/>
              <a:t>player)</a:t>
            </a:r>
            <a:r>
              <a:rPr lang="mr-IN" sz="6400" dirty="0" smtClean="0"/>
              <a:t>…</a:t>
            </a:r>
            <a:r>
              <a:rPr lang="en-US" sz="6400" dirty="0" smtClean="0"/>
              <a:t>Write </a:t>
            </a:r>
            <a:r>
              <a:rPr lang="en-US" sz="6400" dirty="0"/>
              <a:t>a letter (one free letter per </a:t>
            </a:r>
            <a:r>
              <a:rPr lang="en-US" sz="6400" dirty="0" smtClean="0"/>
              <a:t>week)</a:t>
            </a:r>
            <a:r>
              <a:rPr lang="mr-IN" sz="6400" dirty="0" smtClean="0"/>
              <a:t>…</a:t>
            </a:r>
            <a:r>
              <a:rPr lang="en-US" sz="6400" dirty="0" smtClean="0"/>
              <a:t>Read </a:t>
            </a:r>
            <a:r>
              <a:rPr lang="en-US" sz="6400" dirty="0"/>
              <a:t>a letter (assuming you’ve received </a:t>
            </a:r>
            <a:r>
              <a:rPr lang="en-US" sz="6400" dirty="0" smtClean="0"/>
              <a:t>one)</a:t>
            </a:r>
            <a:r>
              <a:rPr lang="mr-IN" sz="6400" dirty="0" smtClean="0"/>
              <a:t>…</a:t>
            </a:r>
            <a:r>
              <a:rPr lang="en-US" sz="6400" dirty="0" smtClean="0"/>
              <a:t>Fill </a:t>
            </a:r>
            <a:r>
              <a:rPr lang="en-US" sz="6400" dirty="0"/>
              <a:t>in menu sheet (once a </a:t>
            </a:r>
            <a:r>
              <a:rPr lang="en-US" sz="6400" dirty="0" smtClean="0"/>
              <a:t>week)</a:t>
            </a:r>
            <a:r>
              <a:rPr lang="mr-IN" sz="6400" dirty="0" smtClean="0"/>
              <a:t>…</a:t>
            </a:r>
            <a:r>
              <a:rPr lang="en-US" sz="6400" dirty="0" smtClean="0"/>
              <a:t>Fill </a:t>
            </a:r>
            <a:r>
              <a:rPr lang="en-US" sz="6400" dirty="0"/>
              <a:t>in laundry list (once a </a:t>
            </a:r>
            <a:r>
              <a:rPr lang="en-US" sz="6400" dirty="0" smtClean="0"/>
              <a:t>week)</a:t>
            </a:r>
            <a:r>
              <a:rPr lang="mr-IN" sz="6400" dirty="0" smtClean="0"/>
              <a:t>…</a:t>
            </a:r>
            <a:r>
              <a:rPr lang="en-US" sz="6400" dirty="0" smtClean="0"/>
              <a:t>Fill </a:t>
            </a:r>
            <a:r>
              <a:rPr lang="en-US" sz="6400" dirty="0"/>
              <a:t>in canteen sheet (once a </a:t>
            </a:r>
            <a:r>
              <a:rPr lang="en-US" sz="6400" dirty="0" smtClean="0"/>
              <a:t>week)</a:t>
            </a:r>
            <a:r>
              <a:rPr lang="mr-IN" sz="6400" dirty="0" smtClean="0"/>
              <a:t>…</a:t>
            </a:r>
            <a:r>
              <a:rPr lang="en-US" sz="6400" dirty="0" smtClean="0"/>
              <a:t>Write </a:t>
            </a:r>
            <a:r>
              <a:rPr lang="en-US" sz="6400" dirty="0"/>
              <a:t>out a general app (application </a:t>
            </a:r>
            <a:r>
              <a:rPr lang="en-US" sz="6400" dirty="0" smtClean="0"/>
              <a:t>form</a:t>
            </a:r>
            <a:r>
              <a:rPr lang="mr-IN" sz="6400" dirty="0" smtClean="0"/>
              <a:t>…</a:t>
            </a:r>
            <a:r>
              <a:rPr lang="en-US" sz="6400" dirty="0" smtClean="0"/>
              <a:t>Sit </a:t>
            </a:r>
            <a:r>
              <a:rPr lang="en-US" sz="6400" dirty="0"/>
              <a:t>and wait for a screw to open the cell door for showers (three times a </a:t>
            </a:r>
            <a:r>
              <a:rPr lang="en-US" sz="6400" dirty="0" smtClean="0"/>
              <a:t>week)</a:t>
            </a:r>
            <a:r>
              <a:rPr lang="mr-IN" sz="6400" dirty="0" smtClean="0"/>
              <a:t>…</a:t>
            </a:r>
            <a:r>
              <a:rPr lang="en-US" sz="6400" dirty="0" smtClean="0"/>
              <a:t>Sit </a:t>
            </a:r>
            <a:r>
              <a:rPr lang="en-US" sz="6400" dirty="0"/>
              <a:t>and wait for a screw to open the cell door and use the wing payphone (twice a </a:t>
            </a:r>
            <a:r>
              <a:rPr lang="en-US" sz="6400" dirty="0" smtClean="0"/>
              <a:t>week)</a:t>
            </a:r>
            <a:r>
              <a:rPr lang="mr-IN" sz="6400" dirty="0" smtClean="0"/>
              <a:t>…</a:t>
            </a:r>
            <a:r>
              <a:rPr lang="en-US" sz="6400" dirty="0" smtClean="0"/>
              <a:t>Collect </a:t>
            </a:r>
            <a:r>
              <a:rPr lang="en-US" sz="6400" dirty="0"/>
              <a:t>sandwich for </a:t>
            </a:r>
            <a:r>
              <a:rPr lang="en-US" sz="6400" dirty="0" smtClean="0"/>
              <a:t>lunch</a:t>
            </a:r>
            <a:r>
              <a:rPr lang="mr-IN" sz="6400" dirty="0" smtClean="0"/>
              <a:t>…</a:t>
            </a:r>
            <a:r>
              <a:rPr lang="en-US" sz="6400" dirty="0" smtClean="0"/>
              <a:t>Eat sandwich</a:t>
            </a:r>
            <a:r>
              <a:rPr lang="mr-IN" sz="6400" dirty="0" smtClean="0"/>
              <a:t>…</a:t>
            </a:r>
            <a:r>
              <a:rPr lang="en-US" sz="6400" dirty="0" smtClean="0"/>
              <a:t>Collect </a:t>
            </a:r>
            <a:r>
              <a:rPr lang="en-US" sz="6400" dirty="0"/>
              <a:t>hot evening </a:t>
            </a:r>
            <a:r>
              <a:rPr lang="en-US" sz="6400" dirty="0" smtClean="0"/>
              <a:t>meal</a:t>
            </a:r>
            <a:r>
              <a:rPr lang="mr-IN" sz="6400" dirty="0" smtClean="0"/>
              <a:t>…</a:t>
            </a:r>
            <a:r>
              <a:rPr lang="en-US" sz="6400" dirty="0" smtClean="0"/>
              <a:t>Eat meal</a:t>
            </a:r>
            <a:r>
              <a:rPr lang="mr-IN" sz="6400" dirty="0" smtClean="0"/>
              <a:t>…</a:t>
            </a:r>
            <a:r>
              <a:rPr lang="en-US" sz="6400" dirty="0" smtClean="0"/>
              <a:t>Wash </a:t>
            </a:r>
            <a:r>
              <a:rPr lang="en-US" sz="6400" dirty="0"/>
              <a:t>up plate and plastic </a:t>
            </a:r>
            <a:r>
              <a:rPr lang="en-US" sz="6400" dirty="0" smtClean="0"/>
              <a:t>utensils</a:t>
            </a:r>
            <a:r>
              <a:rPr lang="mr-IN" sz="6400" dirty="0" smtClean="0"/>
              <a:t>…</a:t>
            </a:r>
            <a:r>
              <a:rPr lang="en-US" sz="6400" dirty="0" smtClean="0"/>
              <a:t>Watch </a:t>
            </a:r>
            <a:r>
              <a:rPr lang="en-US" sz="6400" dirty="0"/>
              <a:t>more </a:t>
            </a:r>
            <a:r>
              <a:rPr lang="en-US" sz="6400" dirty="0" smtClean="0"/>
              <a:t>TV</a:t>
            </a:r>
            <a:r>
              <a:rPr lang="mr-IN" sz="6400" dirty="0" smtClean="0"/>
              <a:t>…</a:t>
            </a:r>
            <a:r>
              <a:rPr lang="en-US" sz="6400" dirty="0" smtClean="0"/>
              <a:t>Look </a:t>
            </a:r>
            <a:r>
              <a:rPr lang="en-US" sz="6400" dirty="0"/>
              <a:t>out of the cell window at the wall </a:t>
            </a:r>
            <a:r>
              <a:rPr lang="en-US" sz="6400" dirty="0" smtClean="0"/>
              <a:t>outside</a:t>
            </a:r>
            <a:r>
              <a:rPr lang="mr-IN" sz="6400" dirty="0" smtClean="0"/>
              <a:t>…</a:t>
            </a:r>
            <a:r>
              <a:rPr lang="en-US" sz="6400" dirty="0" smtClean="0"/>
              <a:t>Get undressed</a:t>
            </a:r>
            <a:r>
              <a:rPr lang="mr-IN" sz="6400" dirty="0" smtClean="0"/>
              <a:t>…</a:t>
            </a:r>
            <a:r>
              <a:rPr lang="en-US" sz="6400" dirty="0" smtClean="0"/>
              <a:t>Get </a:t>
            </a:r>
            <a:r>
              <a:rPr lang="en-US" sz="6400" dirty="0"/>
              <a:t>into </a:t>
            </a:r>
            <a:r>
              <a:rPr lang="en-US" sz="6400" dirty="0" smtClean="0"/>
              <a:t>bed</a:t>
            </a:r>
            <a:r>
              <a:rPr lang="mr-IN" sz="6400" dirty="0" smtClean="0"/>
              <a:t>…</a:t>
            </a:r>
            <a:r>
              <a:rPr lang="en-US" sz="6400" dirty="0" smtClean="0"/>
              <a:t>Masturbate </a:t>
            </a:r>
            <a:r>
              <a:rPr lang="en-US" sz="6400" dirty="0"/>
              <a:t>(optional – and easier in a single </a:t>
            </a:r>
            <a:r>
              <a:rPr lang="en-US" sz="6400" dirty="0" smtClean="0"/>
              <a:t>cell)</a:t>
            </a:r>
            <a:r>
              <a:rPr lang="mr-IN" sz="6400" dirty="0" smtClean="0"/>
              <a:t>…</a:t>
            </a:r>
            <a:r>
              <a:rPr lang="en-US" sz="6400" dirty="0" smtClean="0"/>
              <a:t>Try </a:t>
            </a:r>
            <a:r>
              <a:rPr lang="en-US" sz="6400" dirty="0"/>
              <a:t>to sleep again despite the shouting and screaming around </a:t>
            </a:r>
            <a:r>
              <a:rPr lang="en-US" sz="6400" dirty="0" smtClean="0"/>
              <a:t>you… </a:t>
            </a:r>
            <a:r>
              <a:rPr lang="en-US" sz="6400" dirty="0"/>
              <a:t>er, that’s about it, folks</a:t>
            </a:r>
            <a:r>
              <a:rPr lang="en-US" sz="6400" dirty="0" smtClean="0"/>
              <a:t>!”</a:t>
            </a:r>
            <a:endParaRPr lang="en-US" sz="6400" dirty="0"/>
          </a:p>
          <a:p>
            <a:pPr marL="0" indent="0">
              <a:buNone/>
            </a:pPr>
            <a:r>
              <a:rPr lang="en-US" dirty="0"/>
              <a:t>To which I would add</a:t>
            </a:r>
            <a:r>
              <a:rPr lang="mr-IN" dirty="0"/>
              <a:t>…</a:t>
            </a:r>
            <a:endParaRPr lang="en-US" dirty="0"/>
          </a:p>
          <a:p>
            <a:pPr marL="0" indent="0">
              <a:buNone/>
            </a:pPr>
            <a:r>
              <a:rPr lang="en-US" sz="6400" dirty="0" smtClean="0"/>
              <a:t>Be unbelievably bored</a:t>
            </a:r>
            <a:r>
              <a:rPr lang="mr-IN" sz="6400" dirty="0" smtClean="0"/>
              <a:t>…</a:t>
            </a:r>
            <a:r>
              <a:rPr lang="en-US" sz="6400" dirty="0" smtClean="0"/>
              <a:t>Fill in research and inspection surveys</a:t>
            </a:r>
            <a:r>
              <a:rPr lang="mr-IN" sz="6400" dirty="0" smtClean="0"/>
              <a:t>…</a:t>
            </a:r>
            <a:r>
              <a:rPr lang="en-US" sz="6400" dirty="0"/>
              <a:t>M</a:t>
            </a:r>
            <a:r>
              <a:rPr lang="en-US" sz="6400" dirty="0" smtClean="0"/>
              <a:t>ake a complaint</a:t>
            </a:r>
            <a:r>
              <a:rPr lang="mr-IN" sz="6400" dirty="0" smtClean="0"/>
              <a:t>…</a:t>
            </a:r>
            <a:r>
              <a:rPr lang="en-US" sz="6400" dirty="0" smtClean="0"/>
              <a:t>Prepare for court</a:t>
            </a:r>
            <a:r>
              <a:rPr lang="mr-IN" sz="6400" dirty="0" smtClean="0"/>
              <a:t>…</a:t>
            </a:r>
            <a:r>
              <a:rPr lang="en-US" sz="6400" dirty="0" smtClean="0"/>
              <a:t>Use you mobile</a:t>
            </a:r>
            <a:r>
              <a:rPr lang="mr-IN" sz="6400" dirty="0" smtClean="0"/>
              <a:t>…</a:t>
            </a:r>
            <a:r>
              <a:rPr lang="en-US" sz="6400" dirty="0" smtClean="0"/>
              <a:t>Study</a:t>
            </a:r>
            <a:r>
              <a:rPr lang="mr-IN" sz="6400" dirty="0" smtClean="0"/>
              <a:t>…</a:t>
            </a:r>
            <a:r>
              <a:rPr lang="en-US" sz="6400" dirty="0" smtClean="0"/>
              <a:t>Crafts</a:t>
            </a:r>
            <a:r>
              <a:rPr lang="mr-IN" sz="6400" dirty="0" smtClean="0"/>
              <a:t>…</a:t>
            </a:r>
            <a:r>
              <a:rPr lang="en-US" sz="6400" dirty="0" smtClean="0"/>
              <a:t>Contest the system</a:t>
            </a:r>
            <a:r>
              <a:rPr lang="mr-IN" sz="6400" dirty="0" smtClean="0"/>
              <a:t>…</a:t>
            </a:r>
            <a:r>
              <a:rPr lang="en-US" sz="6400" dirty="0"/>
              <a:t>C</a:t>
            </a:r>
            <a:r>
              <a:rPr lang="en-US" sz="6400" dirty="0" smtClean="0"/>
              <a:t>ommunicate with neighbours</a:t>
            </a:r>
            <a:r>
              <a:rPr lang="mr-IN" sz="6400" dirty="0" smtClean="0"/>
              <a:t>…</a:t>
            </a:r>
            <a:r>
              <a:rPr lang="en-US" sz="6400" dirty="0" smtClean="0"/>
              <a:t>Brew hooch</a:t>
            </a:r>
            <a:r>
              <a:rPr lang="mr-IN" sz="6400" dirty="0" smtClean="0"/>
              <a:t>…</a:t>
            </a:r>
            <a:r>
              <a:rPr lang="en-US" sz="6400" dirty="0" smtClean="0"/>
              <a:t>Get off your head...Assault someone</a:t>
            </a:r>
            <a:r>
              <a:rPr lang="mr-IN" sz="6400" dirty="0" smtClean="0"/>
              <a:t>…</a:t>
            </a:r>
            <a:r>
              <a:rPr lang="en-US" sz="6400" dirty="0" smtClean="0"/>
              <a:t>Be assaulted</a:t>
            </a:r>
            <a:r>
              <a:rPr lang="mr-IN" sz="6400" dirty="0" smtClean="0"/>
              <a:t>…</a:t>
            </a:r>
            <a:r>
              <a:rPr lang="en-US" sz="6400" dirty="0" smtClean="0"/>
              <a:t>Self-harm</a:t>
            </a:r>
            <a:r>
              <a:rPr lang="mr-IN" sz="6400" dirty="0" smtClean="0"/>
              <a:t>…</a:t>
            </a:r>
            <a:r>
              <a:rPr lang="en-US" sz="6400" dirty="0" smtClean="0"/>
              <a:t>Have sex (in a double)</a:t>
            </a:r>
            <a:r>
              <a:rPr lang="mr-IN" sz="6400" dirty="0" smtClean="0"/>
              <a:t>…</a:t>
            </a:r>
            <a:r>
              <a:rPr lang="en-US" sz="6400" dirty="0"/>
              <a:t>W</a:t>
            </a:r>
            <a:r>
              <a:rPr lang="en-US" sz="6400" dirty="0" smtClean="0"/>
              <a:t>orry</a:t>
            </a:r>
            <a:r>
              <a:rPr lang="mr-IN" sz="6400" dirty="0" smtClean="0"/>
              <a:t>…</a:t>
            </a:r>
            <a:r>
              <a:rPr lang="en-US" sz="6400" dirty="0" smtClean="0"/>
              <a:t>Reach boiling point</a:t>
            </a:r>
            <a:r>
              <a:rPr lang="mr-IN" sz="6400" dirty="0" smtClean="0"/>
              <a:t>…</a:t>
            </a:r>
            <a:endParaRPr lang="en-US" sz="6400" dirty="0"/>
          </a:p>
          <a:p>
            <a:pPr marL="0" indent="0">
              <a:buNone/>
            </a:pPr>
            <a:endParaRPr lang="en-GB" sz="6400"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28</a:t>
            </a:fld>
            <a:endParaRPr lang="en-US" dirty="0"/>
          </a:p>
        </p:txBody>
      </p:sp>
    </p:spTree>
    <p:extLst>
      <p:ext uri="{BB962C8B-B14F-4D97-AF65-F5344CB8AC3E}">
        <p14:creationId xmlns:p14="http://schemas.microsoft.com/office/powerpoint/2010/main" val="138837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6">
                    <a:lumMod val="50000"/>
                  </a:schemeClr>
                </a:solidFill>
              </a:rPr>
              <a:t>Some questions to start with</a:t>
            </a:r>
            <a:r>
              <a:rPr lang="mr-IN" b="1" dirty="0" smtClean="0">
                <a:solidFill>
                  <a:schemeClr val="accent6">
                    <a:lumMod val="50000"/>
                  </a:schemeClr>
                </a:solidFill>
              </a:rPr>
              <a:t>…</a:t>
            </a:r>
            <a:endParaRPr lang="en-GB" b="1" dirty="0">
              <a:solidFill>
                <a:schemeClr val="accent6">
                  <a:lumMod val="50000"/>
                </a:schemeClr>
              </a:solidFill>
            </a:endParaRPr>
          </a:p>
        </p:txBody>
      </p:sp>
      <p:sp>
        <p:nvSpPr>
          <p:cNvPr id="3" name="Content Placeholder 2"/>
          <p:cNvSpPr>
            <a:spLocks noGrp="1"/>
          </p:cNvSpPr>
          <p:nvPr>
            <p:ph idx="1"/>
          </p:nvPr>
        </p:nvSpPr>
        <p:spPr>
          <a:xfrm>
            <a:off x="1371600" y="1754659"/>
            <a:ext cx="9601200" cy="4112741"/>
          </a:xfrm>
        </p:spPr>
        <p:txBody>
          <a:bodyPr>
            <a:normAutofit/>
          </a:bodyPr>
          <a:lstStyle/>
          <a:p>
            <a:r>
              <a:rPr lang="en-GB" sz="3200" dirty="0" smtClean="0"/>
              <a:t>Why use prisoners as researchers?</a:t>
            </a:r>
          </a:p>
          <a:p>
            <a:r>
              <a:rPr lang="en-GB" sz="3200" dirty="0" smtClean="0"/>
              <a:t>How far can you extrapolate from individual experience to general conclusions?</a:t>
            </a:r>
          </a:p>
          <a:p>
            <a:r>
              <a:rPr lang="en-GB" sz="3200" dirty="0" smtClean="0"/>
              <a:t>Why should prisoners help you?   What will they get of it</a:t>
            </a:r>
            <a:r>
              <a:rPr lang="en-GB" sz="3200" dirty="0" smtClean="0"/>
              <a:t>?</a:t>
            </a:r>
          </a:p>
          <a:p>
            <a:r>
              <a:rPr lang="en-GB" sz="3200" dirty="0" smtClean="0"/>
              <a:t>Who are the ‘users’ of prisons? Prisoners? Staff? Victims? Public?</a:t>
            </a:r>
            <a:endParaRPr lang="en-GB" sz="3200" dirty="0"/>
          </a:p>
        </p:txBody>
      </p:sp>
    </p:spTree>
    <p:extLst>
      <p:ext uri="{BB962C8B-B14F-4D97-AF65-F5344CB8AC3E}">
        <p14:creationId xmlns:p14="http://schemas.microsoft.com/office/powerpoint/2010/main" val="104273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6">
                    <a:lumMod val="50000"/>
                  </a:schemeClr>
                </a:solidFill>
              </a:rPr>
              <a:t>Some ethical issues - prisoners as researchers and research subjects</a:t>
            </a:r>
            <a:endParaRPr lang="en-GB" b="1" dirty="0">
              <a:solidFill>
                <a:schemeClr val="accent6">
                  <a:lumMod val="50000"/>
                </a:schemeClr>
              </a:solidFill>
            </a:endParaRPr>
          </a:p>
        </p:txBody>
      </p:sp>
      <p:sp>
        <p:nvSpPr>
          <p:cNvPr id="3" name="Content Placeholder 2"/>
          <p:cNvSpPr>
            <a:spLocks noGrp="1"/>
          </p:cNvSpPr>
          <p:nvPr>
            <p:ph idx="1"/>
          </p:nvPr>
        </p:nvSpPr>
        <p:spPr>
          <a:xfrm>
            <a:off x="1371600" y="2285999"/>
            <a:ext cx="9601200" cy="3853543"/>
          </a:xfrm>
        </p:spPr>
        <p:txBody>
          <a:bodyPr/>
          <a:lstStyle/>
          <a:p>
            <a:r>
              <a:rPr lang="en-GB" sz="2800" dirty="0"/>
              <a:t>Dignity, safety and well being</a:t>
            </a:r>
          </a:p>
          <a:p>
            <a:r>
              <a:rPr lang="en-GB" sz="2800" dirty="0" smtClean="0"/>
              <a:t>Informed consent</a:t>
            </a:r>
          </a:p>
          <a:p>
            <a:r>
              <a:rPr lang="en-GB" sz="2800" dirty="0" smtClean="0"/>
              <a:t>Capacity</a:t>
            </a:r>
          </a:p>
          <a:p>
            <a:r>
              <a:rPr lang="en-GB" sz="2800" dirty="0"/>
              <a:t>Diversity</a:t>
            </a:r>
          </a:p>
          <a:p>
            <a:r>
              <a:rPr lang="en-GB" sz="2800" dirty="0" smtClean="0"/>
              <a:t>Confidentiality and data protection</a:t>
            </a:r>
          </a:p>
          <a:p>
            <a:r>
              <a:rPr lang="en-GB" sz="2800" dirty="0" smtClean="0"/>
              <a:t>Reporting safety and security concerns</a:t>
            </a:r>
          </a:p>
          <a:p>
            <a:r>
              <a:rPr lang="en-GB" sz="2800" dirty="0" smtClean="0"/>
              <a:t>Pressures on prisoner researchers</a:t>
            </a:r>
          </a:p>
          <a:p>
            <a:endParaRPr lang="en-GB" dirty="0"/>
          </a:p>
        </p:txBody>
      </p:sp>
    </p:spTree>
    <p:extLst>
      <p:ext uri="{BB962C8B-B14F-4D97-AF65-F5344CB8AC3E}">
        <p14:creationId xmlns:p14="http://schemas.microsoft.com/office/powerpoint/2010/main" val="20251544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6">
                    <a:lumMod val="50000"/>
                  </a:schemeClr>
                </a:solidFill>
              </a:rPr>
              <a:t>Practical issues</a:t>
            </a:r>
            <a:endParaRPr lang="en-GB" b="1" dirty="0">
              <a:solidFill>
                <a:schemeClr val="accent6">
                  <a:lumMod val="50000"/>
                </a:schemeClr>
              </a:solidFill>
            </a:endParaRPr>
          </a:p>
        </p:txBody>
      </p:sp>
      <p:sp>
        <p:nvSpPr>
          <p:cNvPr id="3" name="Content Placeholder 2"/>
          <p:cNvSpPr>
            <a:spLocks noGrp="1"/>
          </p:cNvSpPr>
          <p:nvPr>
            <p:ph idx="1"/>
          </p:nvPr>
        </p:nvSpPr>
        <p:spPr>
          <a:xfrm>
            <a:off x="1371600" y="1544595"/>
            <a:ext cx="9601200" cy="4322805"/>
          </a:xfrm>
        </p:spPr>
        <p:txBody>
          <a:bodyPr>
            <a:normAutofit fontScale="85000" lnSpcReduction="20000"/>
          </a:bodyPr>
          <a:lstStyle/>
          <a:p>
            <a:r>
              <a:rPr lang="en-GB" dirty="0" smtClean="0"/>
              <a:t>Selection and training</a:t>
            </a:r>
          </a:p>
          <a:p>
            <a:r>
              <a:rPr lang="en-GB" dirty="0" smtClean="0"/>
              <a:t>Payment</a:t>
            </a:r>
          </a:p>
          <a:p>
            <a:r>
              <a:rPr lang="en-GB" dirty="0" smtClean="0"/>
              <a:t>Responsibility and accountability</a:t>
            </a:r>
          </a:p>
          <a:p>
            <a:r>
              <a:rPr lang="en-GB" dirty="0" smtClean="0"/>
              <a:t>Quality assurance</a:t>
            </a:r>
          </a:p>
          <a:p>
            <a:r>
              <a:rPr lang="en-GB" dirty="0" smtClean="0"/>
              <a:t>Risk assessment</a:t>
            </a:r>
          </a:p>
          <a:p>
            <a:r>
              <a:rPr lang="en-GB" dirty="0" smtClean="0"/>
              <a:t>Supervision</a:t>
            </a:r>
          </a:p>
          <a:p>
            <a:r>
              <a:rPr lang="en-GB" dirty="0" smtClean="0"/>
              <a:t>Professional and welfare support</a:t>
            </a:r>
          </a:p>
          <a:p>
            <a:r>
              <a:rPr lang="en-GB" dirty="0" smtClean="0"/>
              <a:t>IT!!!</a:t>
            </a:r>
            <a:r>
              <a:rPr lang="en-GB" dirty="0"/>
              <a:t> </a:t>
            </a:r>
            <a:endParaRPr lang="en-GB" dirty="0" smtClean="0"/>
          </a:p>
          <a:p>
            <a:r>
              <a:rPr lang="en-GB" dirty="0" smtClean="0"/>
              <a:t>Access</a:t>
            </a:r>
          </a:p>
          <a:p>
            <a:r>
              <a:rPr lang="en-GB" dirty="0" smtClean="0"/>
              <a:t>Data storage</a:t>
            </a:r>
          </a:p>
          <a:p>
            <a:r>
              <a:rPr lang="en-GB" dirty="0" smtClean="0"/>
              <a:t>Safeguarding</a:t>
            </a:r>
          </a:p>
          <a:p>
            <a:r>
              <a:rPr lang="en-GB" dirty="0" smtClean="0"/>
              <a:t>Protection from victimisation and storage after the research ends</a:t>
            </a:r>
            <a:endParaRPr lang="en-GB" dirty="0"/>
          </a:p>
        </p:txBody>
      </p:sp>
    </p:spTree>
    <p:extLst>
      <p:ext uri="{BB962C8B-B14F-4D97-AF65-F5344CB8AC3E}">
        <p14:creationId xmlns:p14="http://schemas.microsoft.com/office/powerpoint/2010/main" val="18548422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068859"/>
          </a:xfrm>
        </p:spPr>
        <p:txBody>
          <a:bodyPr/>
          <a:lstStyle/>
          <a:p>
            <a:r>
              <a:rPr lang="en-GB" b="1" dirty="0" smtClean="0">
                <a:solidFill>
                  <a:schemeClr val="accent6">
                    <a:lumMod val="50000"/>
                  </a:schemeClr>
                </a:solidFill>
              </a:rPr>
              <a:t>Some solutions</a:t>
            </a:r>
            <a:endParaRPr lang="en-GB" b="1" dirty="0">
              <a:solidFill>
                <a:schemeClr val="accent6">
                  <a:lumMod val="50000"/>
                </a:schemeClr>
              </a:solidFill>
            </a:endParaRPr>
          </a:p>
        </p:txBody>
      </p:sp>
      <p:sp>
        <p:nvSpPr>
          <p:cNvPr id="3" name="Content Placeholder 2"/>
          <p:cNvSpPr>
            <a:spLocks noGrp="1"/>
          </p:cNvSpPr>
          <p:nvPr>
            <p:ph idx="1"/>
          </p:nvPr>
        </p:nvSpPr>
        <p:spPr>
          <a:xfrm>
            <a:off x="1371600" y="1754659"/>
            <a:ext cx="9601200" cy="4112741"/>
          </a:xfrm>
        </p:spPr>
        <p:txBody>
          <a:bodyPr>
            <a:normAutofit/>
          </a:bodyPr>
          <a:lstStyle/>
          <a:p>
            <a:r>
              <a:rPr lang="en-GB" dirty="0" smtClean="0"/>
              <a:t>Explanation of project to staff and prisoners</a:t>
            </a:r>
          </a:p>
          <a:p>
            <a:r>
              <a:rPr lang="en-GB" dirty="0" smtClean="0"/>
              <a:t>appropriate </a:t>
            </a:r>
            <a:r>
              <a:rPr lang="en-GB" dirty="0"/>
              <a:t>screening and selection processes </a:t>
            </a:r>
            <a:r>
              <a:rPr lang="en-GB" dirty="0" smtClean="0"/>
              <a:t>for prisoner researchers</a:t>
            </a:r>
            <a:endParaRPr lang="en-GB" dirty="0"/>
          </a:p>
          <a:p>
            <a:r>
              <a:rPr lang="en-GB" dirty="0"/>
              <a:t>accredited training </a:t>
            </a:r>
          </a:p>
          <a:p>
            <a:r>
              <a:rPr lang="en-GB" dirty="0"/>
              <a:t>an appropriately defined role and use of a job description </a:t>
            </a:r>
          </a:p>
          <a:p>
            <a:r>
              <a:rPr lang="en-GB" dirty="0"/>
              <a:t>information provided to prisoners about available </a:t>
            </a:r>
            <a:r>
              <a:rPr lang="en-GB" dirty="0" smtClean="0"/>
              <a:t>research roles</a:t>
            </a:r>
          </a:p>
          <a:p>
            <a:r>
              <a:rPr lang="en-GB" dirty="0" smtClean="0"/>
              <a:t>risk assessments taking </a:t>
            </a:r>
            <a:r>
              <a:rPr lang="en-GB" dirty="0"/>
              <a:t>into account both </a:t>
            </a:r>
            <a:r>
              <a:rPr lang="en-GB" dirty="0" smtClean="0"/>
              <a:t>researchers and subjects</a:t>
            </a:r>
            <a:endParaRPr lang="en-GB" dirty="0"/>
          </a:p>
          <a:p>
            <a:r>
              <a:rPr lang="en-GB" dirty="0"/>
              <a:t>appropriate freedom of movement </a:t>
            </a:r>
            <a:r>
              <a:rPr lang="en-GB" dirty="0" smtClean="0"/>
              <a:t>for prisoner researchers</a:t>
            </a:r>
            <a:endParaRPr lang="en-GB" dirty="0"/>
          </a:p>
          <a:p>
            <a:r>
              <a:rPr lang="en-GB" dirty="0"/>
              <a:t>supervision by staff and/or a </a:t>
            </a:r>
            <a:r>
              <a:rPr lang="en-GB" dirty="0" smtClean="0"/>
              <a:t>research </a:t>
            </a:r>
            <a:r>
              <a:rPr lang="en-GB" dirty="0"/>
              <a:t>organisation </a:t>
            </a:r>
          </a:p>
          <a:p>
            <a:r>
              <a:rPr lang="en-GB" dirty="0"/>
              <a:t>opportunities </a:t>
            </a:r>
            <a:r>
              <a:rPr lang="en-GB" dirty="0" smtClean="0"/>
              <a:t>for prisoners researchers to share concerns and receive support. </a:t>
            </a:r>
            <a:endParaRPr lang="en-GB" dirty="0"/>
          </a:p>
          <a:p>
            <a:endParaRPr lang="en-GB" dirty="0"/>
          </a:p>
        </p:txBody>
      </p:sp>
    </p:spTree>
    <p:extLst>
      <p:ext uri="{BB962C8B-B14F-4D97-AF65-F5344CB8AC3E}">
        <p14:creationId xmlns:p14="http://schemas.microsoft.com/office/powerpoint/2010/main" val="13036679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accent6">
                    <a:lumMod val="50000"/>
                  </a:schemeClr>
                </a:solidFill>
              </a:rPr>
              <a:t>Some suggestions for discussion</a:t>
            </a:r>
            <a:endParaRPr lang="en-GB" b="1" dirty="0">
              <a:solidFill>
                <a:schemeClr val="accent6">
                  <a:lumMod val="50000"/>
                </a:schemeClr>
              </a:solidFill>
            </a:endParaRPr>
          </a:p>
        </p:txBody>
      </p:sp>
      <p:sp>
        <p:nvSpPr>
          <p:cNvPr id="3" name="Content Placeholder 2"/>
          <p:cNvSpPr>
            <a:spLocks noGrp="1"/>
          </p:cNvSpPr>
          <p:nvPr>
            <p:ph idx="1"/>
          </p:nvPr>
        </p:nvSpPr>
        <p:spPr>
          <a:xfrm>
            <a:off x="1371600" y="1625600"/>
            <a:ext cx="9601200" cy="4241800"/>
          </a:xfrm>
        </p:spPr>
        <p:txBody>
          <a:bodyPr>
            <a:normAutofit lnSpcReduction="10000"/>
          </a:bodyPr>
          <a:lstStyle/>
          <a:p>
            <a:r>
              <a:rPr lang="en-GB" sz="2800" b="1" dirty="0" smtClean="0"/>
              <a:t>Roles for prisoner researchers</a:t>
            </a:r>
          </a:p>
          <a:p>
            <a:pPr lvl="1"/>
            <a:r>
              <a:rPr lang="en-GB" dirty="0" smtClean="0"/>
              <a:t>Design</a:t>
            </a:r>
          </a:p>
          <a:p>
            <a:pPr lvl="1"/>
            <a:r>
              <a:rPr lang="en-GB" dirty="0"/>
              <a:t>Access</a:t>
            </a:r>
          </a:p>
          <a:p>
            <a:pPr lvl="1"/>
            <a:r>
              <a:rPr lang="en-GB" dirty="0" smtClean="0"/>
              <a:t>Measuring</a:t>
            </a:r>
          </a:p>
          <a:p>
            <a:pPr lvl="1"/>
            <a:r>
              <a:rPr lang="en-GB" dirty="0" smtClean="0"/>
              <a:t>Interviewing?</a:t>
            </a:r>
          </a:p>
          <a:p>
            <a:pPr lvl="1"/>
            <a:r>
              <a:rPr lang="en-GB" dirty="0" smtClean="0"/>
              <a:t>Review</a:t>
            </a:r>
          </a:p>
          <a:p>
            <a:r>
              <a:rPr lang="en-GB" sz="2800" b="1" dirty="0" smtClean="0"/>
              <a:t>Prisoner researcher ethics code</a:t>
            </a:r>
          </a:p>
          <a:p>
            <a:pPr lvl="1"/>
            <a:r>
              <a:rPr lang="en-GB" dirty="0" smtClean="0"/>
              <a:t>Informed consent</a:t>
            </a:r>
          </a:p>
          <a:p>
            <a:pPr lvl="1"/>
            <a:r>
              <a:rPr lang="en-GB" dirty="0" smtClean="0"/>
              <a:t>Limitations on confidentiality</a:t>
            </a:r>
          </a:p>
          <a:p>
            <a:pPr lvl="1"/>
            <a:r>
              <a:rPr lang="en-GB" dirty="0" smtClean="0"/>
              <a:t>Risks during and after the project</a:t>
            </a:r>
          </a:p>
          <a:p>
            <a:pPr lvl="1"/>
            <a:r>
              <a:rPr lang="en-GB" dirty="0" smtClean="0"/>
              <a:t>Supervision</a:t>
            </a:r>
          </a:p>
          <a:p>
            <a:pPr lvl="1"/>
            <a:endParaRPr lang="en-GB" dirty="0" smtClean="0"/>
          </a:p>
          <a:p>
            <a:pPr lvl="1"/>
            <a:endParaRPr lang="en-GB" dirty="0"/>
          </a:p>
        </p:txBody>
      </p:sp>
    </p:spTree>
    <p:extLst>
      <p:ext uri="{BB962C8B-B14F-4D97-AF65-F5344CB8AC3E}">
        <p14:creationId xmlns:p14="http://schemas.microsoft.com/office/powerpoint/2010/main" val="18361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425</TotalTime>
  <Words>1029</Words>
  <Application>Microsoft Macintosh PowerPoint</Application>
  <PresentationFormat>Widescreen</PresentationFormat>
  <Paragraphs>153</Paragraphs>
  <Slides>33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Calibri</vt:lpstr>
      <vt:lpstr>Franklin Gothic Book</vt:lpstr>
      <vt:lpstr>Mangal</vt:lpstr>
      <vt:lpstr>Arial</vt:lpstr>
      <vt:lpstr>Crop</vt:lpstr>
      <vt:lpstr>EXPERTS BY EXPERIENCE?  prisoners as researchers - Ethical and practical problems  </vt:lpstr>
      <vt:lpstr>Prison population and staff</vt:lpstr>
      <vt:lpstr>PowerPoint Presentation</vt:lpstr>
      <vt:lpstr>PowerPoint Presentation</vt:lpstr>
      <vt:lpstr>Most recent twelve month prison safety data  compared with June 2007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questions to start with…</vt:lpstr>
      <vt:lpstr>Some ethical issues - prisoners as researchers and research subjects</vt:lpstr>
      <vt:lpstr>Practical issues</vt:lpstr>
      <vt:lpstr>Some solutions</vt:lpstr>
      <vt:lpstr>Some suggestions for discussion</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Hardwick, Nicholas</dc:creator>
  <cp:lastModifiedBy>Hardwick, Nicholas</cp:lastModifiedBy>
  <cp:revision>26</cp:revision>
  <dcterms:created xsi:type="dcterms:W3CDTF">2017-08-20T07:58:03Z</dcterms:created>
  <dcterms:modified xsi:type="dcterms:W3CDTF">2017-08-22T08:00:19Z</dcterms:modified>
</cp:coreProperties>
</file>